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BeeZee Bold" panose="020B0604020202020204" charset="0"/>
      <p:regular r:id="rId17"/>
    </p:embeddedFont>
    <p:embeddedFont>
      <p:font typeface="ABeeZee" panose="020B0604020202020204" charset="0"/>
      <p:regular r:id="rId18"/>
    </p:embeddedFont>
    <p:embeddedFont>
      <p:font typeface="Poppins Bold" panose="020B0604020202020204" charset="0"/>
      <p:regular r:id="rId19"/>
    </p:embeddedFont>
    <p:embeddedFont>
      <p:font typeface="Arial Black" panose="020B0A04020102020204" pitchFamily="34" charset="0"/>
      <p:bold r:id="rId20"/>
    </p:embeddedFont>
    <p:embeddedFont>
      <p:font typeface="Poppins Semi-Bold" panose="020B0604020202020204" charset="0"/>
      <p:regular r:id="rId21"/>
    </p:embeddedFont>
    <p:embeddedFont>
      <p:font typeface="Poppins" panose="020B0604020202020204" charset="0"/>
      <p:regular r:id="rId22"/>
    </p:embeddedFont>
    <p:embeddedFont>
      <p:font typeface="Calibri" panose="020F0502020204030204" pitchFamily="34" charset="0"/>
      <p:regular r:id="rId23"/>
      <p:bold r:id="rId24"/>
      <p:italic r:id="rId25"/>
      <p:boldItalic r:id="rId26"/>
    </p:embeddedFont>
    <p:embeddedFont>
      <p:font typeface="Aileron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5" d="100"/>
          <a:sy n="45" d="100"/>
        </p:scale>
        <p:origin x="816"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sv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svg"/><Relationship Id="rId5" Type="http://schemas.openxmlformats.org/officeDocument/2006/relationships/image" Target="../media/image52.svg"/><Relationship Id="rId10" Type="http://schemas.openxmlformats.org/officeDocument/2006/relationships/image" Target="../media/image2.png"/><Relationship Id="rId4" Type="http://schemas.openxmlformats.org/officeDocument/2006/relationships/image" Target="../media/image25.png"/><Relationship Id="rId9" Type="http://schemas.openxmlformats.org/officeDocument/2006/relationships/image" Target="../media/image56.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1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jpeg"/><Relationship Id="rId7" Type="http://schemas.openxmlformats.org/officeDocument/2006/relationships/image" Target="../media/image5.sv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8.svg"/><Relationship Id="rId4" Type="http://schemas.openxmlformats.org/officeDocument/2006/relationships/image" Target="../media/image11.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0.sv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1.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5.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7" Type="http://schemas.openxmlformats.org/officeDocument/2006/relationships/image" Target="../media/image31.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 Id="rId11"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1638" y="5857123"/>
            <a:ext cx="5105802" cy="740016"/>
            <a:chOff x="0" y="0"/>
            <a:chExt cx="1344738" cy="194901"/>
          </a:xfrm>
        </p:grpSpPr>
        <p:sp>
          <p:nvSpPr>
            <p:cNvPr id="3" name="Freeform 3"/>
            <p:cNvSpPr/>
            <p:nvPr/>
          </p:nvSpPr>
          <p:spPr>
            <a:xfrm>
              <a:off x="0" y="0"/>
              <a:ext cx="1344738" cy="194901"/>
            </a:xfrm>
            <a:custGeom>
              <a:avLst/>
              <a:gdLst/>
              <a:ahLst/>
              <a:cxnLst/>
              <a:rect l="l" t="t" r="r" b="b"/>
              <a:pathLst>
                <a:path w="1344738" h="194901">
                  <a:moveTo>
                    <a:pt x="97451" y="0"/>
                  </a:moveTo>
                  <a:lnTo>
                    <a:pt x="1247287" y="0"/>
                  </a:lnTo>
                  <a:cubicBezTo>
                    <a:pt x="1273133" y="0"/>
                    <a:pt x="1297920" y="10267"/>
                    <a:pt x="1316195" y="28543"/>
                  </a:cubicBezTo>
                  <a:cubicBezTo>
                    <a:pt x="1334471" y="46818"/>
                    <a:pt x="1344738" y="71605"/>
                    <a:pt x="1344738" y="97451"/>
                  </a:cubicBezTo>
                  <a:lnTo>
                    <a:pt x="1344738" y="97451"/>
                  </a:lnTo>
                  <a:cubicBezTo>
                    <a:pt x="1344738" y="123296"/>
                    <a:pt x="1334471" y="148083"/>
                    <a:pt x="1316195" y="166359"/>
                  </a:cubicBezTo>
                  <a:cubicBezTo>
                    <a:pt x="1297920" y="184634"/>
                    <a:pt x="1273133" y="194901"/>
                    <a:pt x="1247287"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1">
              <a:gsLst>
                <a:gs pos="0">
                  <a:srgbClr val="398DFA">
                    <a:alpha val="60000"/>
                  </a:srgbClr>
                </a:gs>
                <a:gs pos="50000">
                  <a:srgbClr val="0151B8">
                    <a:alpha val="14400"/>
                  </a:srgbClr>
                </a:gs>
                <a:gs pos="100000">
                  <a:srgbClr val="0151B8">
                    <a:alpha val="0"/>
                  </a:srgbClr>
                </a:gs>
              </a:gsLst>
              <a:lin ang="0"/>
            </a:gradFill>
          </p:spPr>
        </p:sp>
        <p:sp>
          <p:nvSpPr>
            <p:cNvPr id="4" name="TextBox 4"/>
            <p:cNvSpPr txBox="1"/>
            <p:nvPr/>
          </p:nvSpPr>
          <p:spPr>
            <a:xfrm>
              <a:off x="0" y="-38100"/>
              <a:ext cx="1344738" cy="2330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3890140">
            <a:off x="16906391" y="141292"/>
            <a:ext cx="5289783" cy="528978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90000"/>
                  </a:srgbClr>
                </a:gs>
                <a:gs pos="50000">
                  <a:srgbClr val="0151B8">
                    <a:alpha val="21600"/>
                  </a:srgbClr>
                </a:gs>
                <a:gs pos="100000">
                  <a:srgbClr val="0151B8">
                    <a:alpha val="0"/>
                  </a:srgbClr>
                </a:gs>
              </a:gsLst>
              <a:lin ang="0"/>
            </a:gradFill>
            <a:ln cap="sq">
              <a:no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rot="3890140">
            <a:off x="17373685" y="4678407"/>
            <a:ext cx="1384678" cy="138467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90000"/>
                  </a:srgbClr>
                </a:gs>
                <a:gs pos="100000">
                  <a:srgbClr val="0151B8">
                    <a:alpha val="21600"/>
                  </a:srgbClr>
                </a:gs>
              </a:gsLst>
              <a:lin ang="0"/>
            </a:gra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rot="3770140">
            <a:off x="15794190" y="675669"/>
            <a:ext cx="730678" cy="73067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0008209" y="1721623"/>
            <a:ext cx="6661162" cy="6449233"/>
            <a:chOff x="0" y="0"/>
            <a:chExt cx="812800" cy="786940"/>
          </a:xfrm>
        </p:grpSpPr>
        <p:sp>
          <p:nvSpPr>
            <p:cNvPr id="15" name="Freeform 15"/>
            <p:cNvSpPr/>
            <p:nvPr/>
          </p:nvSpPr>
          <p:spPr>
            <a:xfrm>
              <a:off x="0" y="0"/>
              <a:ext cx="812800" cy="786940"/>
            </a:xfrm>
            <a:custGeom>
              <a:avLst/>
              <a:gdLst/>
              <a:ahLst/>
              <a:cxnLst/>
              <a:rect l="l" t="t" r="r" b="b"/>
              <a:pathLst>
                <a:path w="812800" h="786940">
                  <a:moveTo>
                    <a:pt x="406400" y="0"/>
                  </a:moveTo>
                  <a:cubicBezTo>
                    <a:pt x="181951" y="0"/>
                    <a:pt x="0" y="176163"/>
                    <a:pt x="0" y="393470"/>
                  </a:cubicBezTo>
                  <a:cubicBezTo>
                    <a:pt x="0" y="610778"/>
                    <a:pt x="181951" y="786940"/>
                    <a:pt x="406400" y="786940"/>
                  </a:cubicBezTo>
                  <a:cubicBezTo>
                    <a:pt x="630849" y="786940"/>
                    <a:pt x="812800" y="610778"/>
                    <a:pt x="812800" y="393470"/>
                  </a:cubicBezTo>
                  <a:cubicBezTo>
                    <a:pt x="812800" y="176163"/>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p:spPr>
        </p:sp>
        <p:sp>
          <p:nvSpPr>
            <p:cNvPr id="16" name="TextBox 16"/>
            <p:cNvSpPr txBox="1"/>
            <p:nvPr/>
          </p:nvSpPr>
          <p:spPr>
            <a:xfrm>
              <a:off x="76200" y="35676"/>
              <a:ext cx="660400" cy="677489"/>
            </a:xfrm>
            <a:prstGeom prst="rect">
              <a:avLst/>
            </a:prstGeom>
          </p:spPr>
          <p:txBody>
            <a:bodyPr lIns="48262" tIns="48262" rIns="48262" bIns="48262" rtlCol="0" anchor="ctr"/>
            <a:lstStyle/>
            <a:p>
              <a:pPr algn="ctr">
                <a:lnSpc>
                  <a:spcPts val="2659"/>
                </a:lnSpc>
              </a:pPr>
              <a:endParaRPr/>
            </a:p>
          </p:txBody>
        </p:sp>
      </p:grpSp>
      <p:grpSp>
        <p:nvGrpSpPr>
          <p:cNvPr id="17" name="Group 17"/>
          <p:cNvGrpSpPr/>
          <p:nvPr/>
        </p:nvGrpSpPr>
        <p:grpSpPr>
          <a:xfrm>
            <a:off x="10490133" y="2076094"/>
            <a:ext cx="5886280" cy="5886280"/>
            <a:chOff x="0" y="0"/>
            <a:chExt cx="812800" cy="812800"/>
          </a:xfrm>
        </p:grpSpPr>
        <p:sp>
          <p:nvSpPr>
            <p:cNvPr id="18" name="Freeform 18"/>
            <p:cNvSpPr/>
            <p:nvPr/>
          </p:nvSpPr>
          <p:spPr>
            <a:xfrm flipH="1">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2"/>
              <a:stretch>
                <a:fillRect l="-27369" r="-27369"/>
              </a:stretch>
            </a:blipFill>
            <a:ln w="123825" cap="sq">
              <a:solidFill>
                <a:srgbClr val="FFFFFF"/>
              </a:solidFill>
              <a:prstDash val="solid"/>
              <a:miter/>
            </a:ln>
          </p:spPr>
        </p:sp>
      </p:grpSp>
      <p:sp>
        <p:nvSpPr>
          <p:cNvPr id="19" name="Freeform 19"/>
          <p:cNvSpPr/>
          <p:nvPr/>
        </p:nvSpPr>
        <p:spPr>
          <a:xfrm>
            <a:off x="1361638" y="850421"/>
            <a:ext cx="827881" cy="931512"/>
          </a:xfrm>
          <a:custGeom>
            <a:avLst/>
            <a:gdLst/>
            <a:ahLst/>
            <a:cxnLst/>
            <a:rect l="l" t="t" r="r" b="b"/>
            <a:pathLst>
              <a:path w="827881" h="931512">
                <a:moveTo>
                  <a:pt x="0" y="0"/>
                </a:moveTo>
                <a:lnTo>
                  <a:pt x="827881" y="0"/>
                </a:lnTo>
                <a:lnTo>
                  <a:pt x="827881" y="931512"/>
                </a:lnTo>
                <a:lnTo>
                  <a:pt x="0" y="9315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Freeform 20"/>
          <p:cNvSpPr/>
          <p:nvPr/>
        </p:nvSpPr>
        <p:spPr>
          <a:xfrm>
            <a:off x="13956427" y="677805"/>
            <a:ext cx="1302738" cy="701789"/>
          </a:xfrm>
          <a:custGeom>
            <a:avLst/>
            <a:gdLst/>
            <a:ahLst/>
            <a:cxnLst/>
            <a:rect l="l" t="t" r="r" b="b"/>
            <a:pathLst>
              <a:path w="1302738" h="701789">
                <a:moveTo>
                  <a:pt x="0" y="0"/>
                </a:moveTo>
                <a:lnTo>
                  <a:pt x="1302738" y="0"/>
                </a:lnTo>
                <a:lnTo>
                  <a:pt x="1302738" y="701790"/>
                </a:lnTo>
                <a:lnTo>
                  <a:pt x="0" y="701790"/>
                </a:lnTo>
                <a:lnTo>
                  <a:pt x="0" y="0"/>
                </a:lnTo>
                <a:close/>
              </a:path>
            </a:pathLst>
          </a:custGeom>
          <a:blipFill>
            <a:blip r:embed="rId5">
              <a:extLst>
                <a:ext uri="{96DAC541-7B7A-43D3-8B79-37D633B846F1}">
                  <asvg:svgBlip xmlns:asvg="http://schemas.microsoft.com/office/drawing/2016/SVG/main" xmlns="" r:embed="rId6"/>
                </a:ext>
              </a:extLst>
            </a:blip>
            <a:stretch>
              <a:fillRect b="-85630"/>
            </a:stretch>
          </a:blipFill>
        </p:spPr>
      </p:sp>
      <p:sp>
        <p:nvSpPr>
          <p:cNvPr id="21" name="Freeform 21"/>
          <p:cNvSpPr/>
          <p:nvPr/>
        </p:nvSpPr>
        <p:spPr>
          <a:xfrm>
            <a:off x="16140479" y="8362424"/>
            <a:ext cx="1302738" cy="701789"/>
          </a:xfrm>
          <a:custGeom>
            <a:avLst/>
            <a:gdLst/>
            <a:ahLst/>
            <a:cxnLst/>
            <a:rect l="l" t="t" r="r" b="b"/>
            <a:pathLst>
              <a:path w="1302738" h="701789">
                <a:moveTo>
                  <a:pt x="0" y="0"/>
                </a:moveTo>
                <a:lnTo>
                  <a:pt x="1302738" y="0"/>
                </a:lnTo>
                <a:lnTo>
                  <a:pt x="1302738" y="701789"/>
                </a:lnTo>
                <a:lnTo>
                  <a:pt x="0" y="701789"/>
                </a:lnTo>
                <a:lnTo>
                  <a:pt x="0" y="0"/>
                </a:lnTo>
                <a:close/>
              </a:path>
            </a:pathLst>
          </a:custGeom>
          <a:blipFill>
            <a:blip r:embed="rId5">
              <a:extLst>
                <a:ext uri="{96DAC541-7B7A-43D3-8B79-37D633B846F1}">
                  <asvg:svgBlip xmlns:asvg="http://schemas.microsoft.com/office/drawing/2016/SVG/main" xmlns="" r:embed="rId6"/>
                </a:ext>
              </a:extLst>
            </a:blip>
            <a:stretch>
              <a:fillRect b="-85630"/>
            </a:stretch>
          </a:blipFill>
        </p:spPr>
      </p:sp>
      <p:grpSp>
        <p:nvGrpSpPr>
          <p:cNvPr id="22" name="Group 22"/>
          <p:cNvGrpSpPr/>
          <p:nvPr/>
        </p:nvGrpSpPr>
        <p:grpSpPr>
          <a:xfrm>
            <a:off x="-115063" y="9461658"/>
            <a:ext cx="18518127" cy="798211"/>
            <a:chOff x="0" y="0"/>
            <a:chExt cx="4877202" cy="210228"/>
          </a:xfrm>
        </p:grpSpPr>
        <p:sp>
          <p:nvSpPr>
            <p:cNvPr id="23" name="Freeform 23"/>
            <p:cNvSpPr/>
            <p:nvPr/>
          </p:nvSpPr>
          <p:spPr>
            <a:xfrm>
              <a:off x="0" y="0"/>
              <a:ext cx="4877202" cy="210228"/>
            </a:xfrm>
            <a:custGeom>
              <a:avLst/>
              <a:gdLst/>
              <a:ahLst/>
              <a:cxnLst/>
              <a:rect l="l" t="t" r="r" b="b"/>
              <a:pathLst>
                <a:path w="4877202" h="210228">
                  <a:moveTo>
                    <a:pt x="0" y="0"/>
                  </a:moveTo>
                  <a:lnTo>
                    <a:pt x="4877202" y="0"/>
                  </a:lnTo>
                  <a:lnTo>
                    <a:pt x="4877202" y="210228"/>
                  </a:lnTo>
                  <a:lnTo>
                    <a:pt x="0" y="210228"/>
                  </a:lnTo>
                  <a:close/>
                </a:path>
              </a:pathLst>
            </a:custGeom>
            <a:gradFill rotWithShape="1">
              <a:gsLst>
                <a:gs pos="0">
                  <a:srgbClr val="0453B9">
                    <a:alpha val="100000"/>
                  </a:srgbClr>
                </a:gs>
                <a:gs pos="100000">
                  <a:srgbClr val="3881DF">
                    <a:alpha val="100000"/>
                  </a:srgbClr>
                </a:gs>
              </a:gsLst>
              <a:lin ang="2700000"/>
            </a:gradFill>
          </p:spPr>
        </p:sp>
        <p:sp>
          <p:nvSpPr>
            <p:cNvPr id="24" name="TextBox 24"/>
            <p:cNvSpPr txBox="1"/>
            <p:nvPr/>
          </p:nvSpPr>
          <p:spPr>
            <a:xfrm>
              <a:off x="0" y="-66675"/>
              <a:ext cx="4877202" cy="276903"/>
            </a:xfrm>
            <a:prstGeom prst="rect">
              <a:avLst/>
            </a:prstGeom>
          </p:spPr>
          <p:txBody>
            <a:bodyPr lIns="50800" tIns="50800" rIns="50800" bIns="50800" rtlCol="0" anchor="ctr"/>
            <a:lstStyle/>
            <a:p>
              <a:pPr algn="ctr">
                <a:lnSpc>
                  <a:spcPts val="3020"/>
                </a:lnSpc>
              </a:pPr>
              <a:endParaRPr/>
            </a:p>
          </p:txBody>
        </p:sp>
      </p:grpSp>
      <p:sp>
        <p:nvSpPr>
          <p:cNvPr id="25" name="TextBox 25"/>
          <p:cNvSpPr txBox="1"/>
          <p:nvPr/>
        </p:nvSpPr>
        <p:spPr>
          <a:xfrm>
            <a:off x="672207" y="2871909"/>
            <a:ext cx="9336001" cy="3509267"/>
          </a:xfrm>
          <a:prstGeom prst="rect">
            <a:avLst/>
          </a:prstGeom>
        </p:spPr>
        <p:txBody>
          <a:bodyPr lIns="0" tIns="0" rIns="0" bIns="0" rtlCol="0" anchor="t">
            <a:spAutoFit/>
          </a:bodyPr>
          <a:lstStyle/>
          <a:p>
            <a:pPr algn="l">
              <a:lnSpc>
                <a:spcPts val="9185"/>
              </a:lnSpc>
            </a:pPr>
            <a:r>
              <a:rPr lang="en-US" sz="8426" b="1">
                <a:solidFill>
                  <a:srgbClr val="000000"/>
                </a:solidFill>
                <a:latin typeface="Aileron Bold"/>
                <a:ea typeface="Aileron Bold"/>
                <a:cs typeface="Aileron Bold"/>
                <a:sym typeface="Aileron Bold"/>
              </a:rPr>
              <a:t>Early Detection of Diabetes using Health Indicators</a:t>
            </a:r>
          </a:p>
        </p:txBody>
      </p:sp>
      <p:sp>
        <p:nvSpPr>
          <p:cNvPr id="26" name="TextBox 26"/>
          <p:cNvSpPr txBox="1"/>
          <p:nvPr/>
        </p:nvSpPr>
        <p:spPr>
          <a:xfrm>
            <a:off x="2466259" y="993119"/>
            <a:ext cx="8571888" cy="565354"/>
          </a:xfrm>
          <a:prstGeom prst="rect">
            <a:avLst/>
          </a:prstGeom>
        </p:spPr>
        <p:txBody>
          <a:bodyPr lIns="0" tIns="0" rIns="0" bIns="0" rtlCol="0" anchor="t">
            <a:spAutoFit/>
          </a:bodyPr>
          <a:lstStyle/>
          <a:p>
            <a:pPr algn="l">
              <a:lnSpc>
                <a:spcPts val="4359"/>
              </a:lnSpc>
              <a:spcBef>
                <a:spcPct val="0"/>
              </a:spcBef>
            </a:pPr>
            <a:r>
              <a:rPr lang="en-US" sz="3113" b="1">
                <a:solidFill>
                  <a:srgbClr val="0453B9"/>
                </a:solidFill>
                <a:latin typeface="Poppins Bold"/>
                <a:ea typeface="Poppins Bold"/>
                <a:cs typeface="Poppins Bold"/>
                <a:sym typeface="Poppins Bold"/>
              </a:rPr>
              <a:t>Techcruch Data Science Capstone Project</a:t>
            </a:r>
          </a:p>
        </p:txBody>
      </p:sp>
      <p:sp>
        <p:nvSpPr>
          <p:cNvPr id="27" name="TextBox 27"/>
          <p:cNvSpPr txBox="1"/>
          <p:nvPr/>
        </p:nvSpPr>
        <p:spPr>
          <a:xfrm>
            <a:off x="463775" y="7826055"/>
            <a:ext cx="6288428" cy="560888"/>
          </a:xfrm>
          <a:prstGeom prst="rect">
            <a:avLst/>
          </a:prstGeom>
        </p:spPr>
        <p:txBody>
          <a:bodyPr lIns="0" tIns="0" rIns="0" bIns="0" rtlCol="0" anchor="t">
            <a:spAutoFit/>
          </a:bodyPr>
          <a:lstStyle/>
          <a:p>
            <a:pPr algn="l">
              <a:lnSpc>
                <a:spcPts val="4344"/>
              </a:lnSpc>
              <a:spcBef>
                <a:spcPct val="0"/>
              </a:spcBef>
            </a:pPr>
            <a:r>
              <a:rPr lang="en-US" sz="3103" b="1">
                <a:solidFill>
                  <a:srgbClr val="000000"/>
                </a:solidFill>
                <a:latin typeface="Poppins Bold"/>
                <a:ea typeface="Poppins Bold"/>
                <a:cs typeface="Poppins Bold"/>
                <a:sym typeface="Poppins Bold"/>
              </a:rPr>
              <a:t>Mobile Health Clinic Screening</a:t>
            </a:r>
          </a:p>
        </p:txBody>
      </p:sp>
      <p:sp>
        <p:nvSpPr>
          <p:cNvPr id="28" name="TextBox 28"/>
          <p:cNvSpPr txBox="1"/>
          <p:nvPr/>
        </p:nvSpPr>
        <p:spPr>
          <a:xfrm>
            <a:off x="7321608" y="7911588"/>
            <a:ext cx="4551356" cy="442334"/>
          </a:xfrm>
          <a:prstGeom prst="rect">
            <a:avLst/>
          </a:prstGeom>
        </p:spPr>
        <p:txBody>
          <a:bodyPr lIns="0" tIns="0" rIns="0" bIns="0" rtlCol="0" anchor="t">
            <a:spAutoFit/>
          </a:bodyPr>
          <a:lstStyle/>
          <a:p>
            <a:pPr algn="l">
              <a:lnSpc>
                <a:spcPts val="3444"/>
              </a:lnSpc>
              <a:spcBef>
                <a:spcPct val="0"/>
              </a:spcBef>
            </a:pPr>
            <a:r>
              <a:rPr lang="en-US" sz="2460">
                <a:solidFill>
                  <a:srgbClr val="000000"/>
                </a:solidFill>
                <a:latin typeface="Poppins"/>
                <a:ea typeface="Poppins"/>
                <a:cs typeface="Poppins"/>
                <a:sym typeface="Poppins"/>
              </a:rPr>
              <a:t>Date</a:t>
            </a:r>
          </a:p>
        </p:txBody>
      </p:sp>
      <p:sp>
        <p:nvSpPr>
          <p:cNvPr id="29" name="TextBox 29"/>
          <p:cNvSpPr txBox="1"/>
          <p:nvPr/>
        </p:nvSpPr>
        <p:spPr>
          <a:xfrm>
            <a:off x="7390010" y="8268197"/>
            <a:ext cx="4482953" cy="583741"/>
          </a:xfrm>
          <a:prstGeom prst="rect">
            <a:avLst/>
          </a:prstGeom>
        </p:spPr>
        <p:txBody>
          <a:bodyPr lIns="0" tIns="0" rIns="0" bIns="0" rtlCol="0" anchor="t">
            <a:spAutoFit/>
          </a:bodyPr>
          <a:lstStyle/>
          <a:p>
            <a:pPr algn="l">
              <a:lnSpc>
                <a:spcPts val="4575"/>
              </a:lnSpc>
              <a:spcBef>
                <a:spcPct val="0"/>
              </a:spcBef>
            </a:pPr>
            <a:r>
              <a:rPr lang="en-US" sz="3268" b="1" spc="-65">
                <a:solidFill>
                  <a:srgbClr val="0453B9"/>
                </a:solidFill>
                <a:latin typeface="Poppins Bold"/>
                <a:ea typeface="Poppins Bold"/>
                <a:cs typeface="Poppins Bold"/>
                <a:sym typeface="Poppins Bold"/>
              </a:rPr>
              <a:t>13th June, 2025</a:t>
            </a:r>
          </a:p>
        </p:txBody>
      </p:sp>
      <p:sp>
        <p:nvSpPr>
          <p:cNvPr id="30" name="TextBox 30"/>
          <p:cNvSpPr txBox="1"/>
          <p:nvPr/>
        </p:nvSpPr>
        <p:spPr>
          <a:xfrm>
            <a:off x="5468234" y="9444396"/>
            <a:ext cx="8258104" cy="718436"/>
          </a:xfrm>
          <a:prstGeom prst="rect">
            <a:avLst/>
          </a:prstGeom>
        </p:spPr>
        <p:txBody>
          <a:bodyPr lIns="0" tIns="0" rIns="0" bIns="0" rtlCol="0" anchor="t">
            <a:spAutoFit/>
          </a:bodyPr>
          <a:lstStyle/>
          <a:p>
            <a:pPr algn="l">
              <a:lnSpc>
                <a:spcPts val="5551"/>
              </a:lnSpc>
              <a:spcBef>
                <a:spcPct val="0"/>
              </a:spcBef>
            </a:pPr>
            <a:r>
              <a:rPr lang="en-US" sz="3965" b="1">
                <a:solidFill>
                  <a:srgbClr val="FFFFFF"/>
                </a:solidFill>
                <a:latin typeface="Poppins Bold"/>
                <a:ea typeface="Poppins Bold"/>
                <a:cs typeface="Poppins Bold"/>
                <a:sym typeface="Poppins Bold"/>
              </a:rPr>
              <a:t>Team_Glucose_Guard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883110" y="4094735"/>
            <a:ext cx="4074474" cy="571973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6" name="TextBox 6"/>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sp>
        <p:nvSpPr>
          <p:cNvPr id="44" name="Rectangle 43"/>
          <p:cNvSpPr/>
          <p:nvPr/>
        </p:nvSpPr>
        <p:spPr>
          <a:xfrm>
            <a:off x="1679779" y="4331008"/>
            <a:ext cx="2805384" cy="5078313"/>
          </a:xfrm>
          <a:prstGeom prst="rect">
            <a:avLst/>
          </a:prstGeom>
        </p:spPr>
        <p:txBody>
          <a:bodyPr wrap="square">
            <a:spAutoFit/>
          </a:bodyPr>
          <a:lstStyle/>
          <a:p>
            <a:r>
              <a:rPr lang="en-US" sz="5400" dirty="0">
                <a:ln w="0"/>
                <a:effectLst>
                  <a:outerShdw blurRad="38100" dist="19050" dir="2700000" algn="tl" rotWithShape="0">
                    <a:schemeClr val="dk1">
                      <a:alpha val="40000"/>
                    </a:schemeClr>
                  </a:outerShdw>
                </a:effectLst>
              </a:rPr>
              <a:t>Expand dataset with recent patient data</a:t>
            </a:r>
            <a:endParaRPr lang="en-US" sz="5400" dirty="0">
              <a:ln w="0"/>
              <a:effectLst>
                <a:outerShdw blurRad="38100" dist="19050" dir="2700000" algn="tl" rotWithShape="0">
                  <a:schemeClr val="dk1">
                    <a:alpha val="40000"/>
                  </a:schemeClr>
                </a:outerShdw>
              </a:effectLst>
            </a:endParaRPr>
          </a:p>
        </p:txBody>
      </p:sp>
      <p:grpSp>
        <p:nvGrpSpPr>
          <p:cNvPr id="46" name="Group 4"/>
          <p:cNvGrpSpPr/>
          <p:nvPr/>
        </p:nvGrpSpPr>
        <p:grpSpPr>
          <a:xfrm>
            <a:off x="5027846" y="3876535"/>
            <a:ext cx="4245489" cy="5534165"/>
            <a:chOff x="0" y="0"/>
            <a:chExt cx="812800" cy="812800"/>
          </a:xfrm>
        </p:grpSpPr>
        <p:sp>
          <p:nvSpPr>
            <p:cNvPr id="47"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48" name="TextBox 6"/>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sp>
        <p:nvSpPr>
          <p:cNvPr id="2" name="TextBox 2"/>
          <p:cNvSpPr txBox="1"/>
          <p:nvPr/>
        </p:nvSpPr>
        <p:spPr>
          <a:xfrm>
            <a:off x="2016994" y="2037192"/>
            <a:ext cx="11270613" cy="936154"/>
          </a:xfrm>
          <a:prstGeom prst="rect">
            <a:avLst/>
          </a:prstGeom>
        </p:spPr>
        <p:txBody>
          <a:bodyPr wrap="square" lIns="0" tIns="0" rIns="0" bIns="0" rtlCol="0" anchor="t">
            <a:spAutoFit/>
          </a:bodyPr>
          <a:lstStyle/>
          <a:p>
            <a:pPr algn="l">
              <a:lnSpc>
                <a:spcPts val="7253"/>
              </a:lnSpc>
            </a:pPr>
            <a:r>
              <a:rPr lang="en-US" sz="6307" b="1" dirty="0" smtClean="0">
                <a:solidFill>
                  <a:srgbClr val="0453B9"/>
                </a:solidFill>
                <a:latin typeface="Aileron Bold"/>
                <a:ea typeface="Aileron Bold"/>
                <a:cs typeface="Aileron Bold"/>
                <a:sym typeface="Aileron Bold"/>
              </a:rPr>
              <a:t>Further recommendation</a:t>
            </a:r>
            <a:endParaRPr lang="en-US" sz="6307" b="1" dirty="0">
              <a:solidFill>
                <a:srgbClr val="0453B9"/>
              </a:solidFill>
              <a:latin typeface="Aileron Bold"/>
              <a:ea typeface="Aileron Bold"/>
              <a:cs typeface="Aileron Bold"/>
              <a:sym typeface="Aileron Bold"/>
            </a:endParaRPr>
          </a:p>
        </p:txBody>
      </p:sp>
      <p:sp>
        <p:nvSpPr>
          <p:cNvPr id="3" name="TextBox 3"/>
          <p:cNvSpPr txBox="1"/>
          <p:nvPr/>
        </p:nvSpPr>
        <p:spPr>
          <a:xfrm>
            <a:off x="1835787" y="5086350"/>
            <a:ext cx="5816514" cy="377155"/>
          </a:xfrm>
          <a:prstGeom prst="rect">
            <a:avLst/>
          </a:prstGeom>
        </p:spPr>
        <p:txBody>
          <a:bodyPr lIns="0" tIns="0" rIns="0" bIns="0" rtlCol="0" anchor="t">
            <a:spAutoFit/>
          </a:bodyPr>
          <a:lstStyle/>
          <a:p>
            <a:pPr algn="just">
              <a:lnSpc>
                <a:spcPts val="3080"/>
              </a:lnSpc>
              <a:spcBef>
                <a:spcPct val="0"/>
              </a:spcBef>
            </a:pPr>
            <a:r>
              <a:rPr lang="en-US" sz="2200" dirty="0" smtClean="0">
                <a:solidFill>
                  <a:srgbClr val="000000"/>
                </a:solidFill>
                <a:latin typeface="Poppins"/>
                <a:ea typeface="Poppins"/>
                <a:cs typeface="Poppins"/>
                <a:sym typeface="Poppins"/>
              </a:rPr>
              <a:t>.</a:t>
            </a:r>
            <a:endParaRPr lang="en-US" sz="2200" dirty="0">
              <a:solidFill>
                <a:srgbClr val="000000"/>
              </a:solidFill>
              <a:latin typeface="Poppins"/>
              <a:ea typeface="Poppins"/>
              <a:cs typeface="Poppins"/>
              <a:sym typeface="Poppins"/>
            </a:endParaRPr>
          </a:p>
        </p:txBody>
      </p:sp>
      <p:grpSp>
        <p:nvGrpSpPr>
          <p:cNvPr id="7" name="Group 7"/>
          <p:cNvGrpSpPr/>
          <p:nvPr/>
        </p:nvGrpSpPr>
        <p:grpSpPr>
          <a:xfrm>
            <a:off x="14563092" y="3691966"/>
            <a:ext cx="2672791" cy="267279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9" name="TextBox 9"/>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15" name="Group 15"/>
          <p:cNvGrpSpPr/>
          <p:nvPr/>
        </p:nvGrpSpPr>
        <p:grpSpPr>
          <a:xfrm>
            <a:off x="14728341" y="3857216"/>
            <a:ext cx="2342293" cy="234229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64426" r="-4241" b="-12375"/>
              </a:stretch>
            </a:blipFill>
            <a:ln w="123825" cap="sq">
              <a:solidFill>
                <a:srgbClr val="FFFFFF"/>
              </a:solidFill>
              <a:prstDash val="solid"/>
              <a:miter/>
            </a:ln>
          </p:spPr>
        </p:sp>
      </p:grpSp>
      <p:grpSp>
        <p:nvGrpSpPr>
          <p:cNvPr id="19" name="Group 19"/>
          <p:cNvGrpSpPr/>
          <p:nvPr/>
        </p:nvGrpSpPr>
        <p:grpSpPr>
          <a:xfrm>
            <a:off x="10028751" y="3691966"/>
            <a:ext cx="4070169" cy="5412258"/>
            <a:chOff x="0" y="0"/>
            <a:chExt cx="814635" cy="812800"/>
          </a:xfrm>
        </p:grpSpPr>
        <p:sp>
          <p:nvSpPr>
            <p:cNvPr id="20" name="Freeform 20"/>
            <p:cNvSpPr/>
            <p:nvPr/>
          </p:nvSpPr>
          <p:spPr>
            <a:xfrm>
              <a:off x="0" y="0"/>
              <a:ext cx="814635" cy="812800"/>
            </a:xfrm>
            <a:custGeom>
              <a:avLst/>
              <a:gdLst/>
              <a:ahLst/>
              <a:cxnLst/>
              <a:rect l="l" t="t" r="r" b="b"/>
              <a:pathLst>
                <a:path w="814635" h="812800">
                  <a:moveTo>
                    <a:pt x="407317" y="0"/>
                  </a:moveTo>
                  <a:cubicBezTo>
                    <a:pt x="182362" y="0"/>
                    <a:pt x="0" y="181951"/>
                    <a:pt x="0" y="406400"/>
                  </a:cubicBezTo>
                  <a:cubicBezTo>
                    <a:pt x="0" y="630849"/>
                    <a:pt x="182362" y="812800"/>
                    <a:pt x="407317" y="812800"/>
                  </a:cubicBezTo>
                  <a:cubicBezTo>
                    <a:pt x="632272" y="812800"/>
                    <a:pt x="814635" y="630849"/>
                    <a:pt x="814635" y="406400"/>
                  </a:cubicBezTo>
                  <a:cubicBezTo>
                    <a:pt x="814635" y="181951"/>
                    <a:pt x="632272" y="0"/>
                    <a:pt x="407317"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21" name="TextBox 21"/>
            <p:cNvSpPr txBox="1"/>
            <p:nvPr/>
          </p:nvSpPr>
          <p:spPr>
            <a:xfrm>
              <a:off x="76372" y="38100"/>
              <a:ext cx="661891" cy="698500"/>
            </a:xfrm>
            <a:prstGeom prst="rect">
              <a:avLst/>
            </a:prstGeom>
          </p:spPr>
          <p:txBody>
            <a:bodyPr lIns="17337" tIns="17337" rIns="17337" bIns="17337" rtlCol="0" anchor="ctr"/>
            <a:lstStyle/>
            <a:p>
              <a:pPr algn="ctr">
                <a:lnSpc>
                  <a:spcPts val="2659"/>
                </a:lnSpc>
              </a:pPr>
              <a:endParaRPr/>
            </a:p>
          </p:txBody>
        </p:sp>
      </p:grpSp>
      <p:grpSp>
        <p:nvGrpSpPr>
          <p:cNvPr id="22" name="Group 22"/>
          <p:cNvGrpSpPr/>
          <p:nvPr/>
        </p:nvGrpSpPr>
        <p:grpSpPr>
          <a:xfrm>
            <a:off x="13275296" y="1273962"/>
            <a:ext cx="2672791" cy="267279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24" name="TextBox 24"/>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27" name="Group 27"/>
          <p:cNvGrpSpPr/>
          <p:nvPr/>
        </p:nvGrpSpPr>
        <p:grpSpPr>
          <a:xfrm>
            <a:off x="13473343" y="1440983"/>
            <a:ext cx="2342293" cy="234229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3800" r="-56767" b="-7212"/>
              </a:stretch>
            </a:blipFill>
            <a:ln w="123825" cap="sq">
              <a:solidFill>
                <a:srgbClr val="FFFFFF"/>
              </a:solidFill>
              <a:prstDash val="solid"/>
              <a:miter/>
            </a:ln>
          </p:spPr>
        </p:sp>
      </p:grpSp>
      <p:grpSp>
        <p:nvGrpSpPr>
          <p:cNvPr id="29" name="Group 29"/>
          <p:cNvGrpSpPr/>
          <p:nvPr/>
        </p:nvGrpSpPr>
        <p:grpSpPr>
          <a:xfrm rot="2889583">
            <a:off x="14089407" y="7527829"/>
            <a:ext cx="6986782" cy="8647287"/>
            <a:chOff x="0" y="0"/>
            <a:chExt cx="1906815" cy="2359996"/>
          </a:xfrm>
        </p:grpSpPr>
        <p:sp>
          <p:nvSpPr>
            <p:cNvPr id="30" name="Freeform 30"/>
            <p:cNvSpPr/>
            <p:nvPr/>
          </p:nvSpPr>
          <p:spPr>
            <a:xfrm>
              <a:off x="0" y="0"/>
              <a:ext cx="1906815" cy="2359996"/>
            </a:xfrm>
            <a:custGeom>
              <a:avLst/>
              <a:gdLst/>
              <a:ahLst/>
              <a:cxnLst/>
              <a:rect l="l" t="t" r="r" b="b"/>
              <a:pathLst>
                <a:path w="1906815" h="2359996">
                  <a:moveTo>
                    <a:pt x="0" y="0"/>
                  </a:moveTo>
                  <a:lnTo>
                    <a:pt x="1906815" y="0"/>
                  </a:lnTo>
                  <a:lnTo>
                    <a:pt x="1906815" y="2359996"/>
                  </a:lnTo>
                  <a:lnTo>
                    <a:pt x="0" y="2359996"/>
                  </a:lnTo>
                  <a:close/>
                </a:path>
              </a:pathLst>
            </a:custGeom>
            <a:solidFill>
              <a:srgbClr val="0453B9"/>
            </a:solidFill>
          </p:spPr>
        </p:sp>
        <p:sp>
          <p:nvSpPr>
            <p:cNvPr id="31" name="TextBox 31"/>
            <p:cNvSpPr txBox="1"/>
            <p:nvPr/>
          </p:nvSpPr>
          <p:spPr>
            <a:xfrm>
              <a:off x="0" y="-57150"/>
              <a:ext cx="1906815" cy="2417146"/>
            </a:xfrm>
            <a:prstGeom prst="rect">
              <a:avLst/>
            </a:prstGeom>
          </p:spPr>
          <p:txBody>
            <a:bodyPr lIns="50800" tIns="50800" rIns="50800" bIns="50800" rtlCol="0" anchor="ctr"/>
            <a:lstStyle/>
            <a:p>
              <a:pPr algn="ctr">
                <a:lnSpc>
                  <a:spcPts val="2735"/>
                </a:lnSpc>
              </a:pPr>
              <a:endParaRPr/>
            </a:p>
          </p:txBody>
        </p:sp>
      </p:grpSp>
      <p:grpSp>
        <p:nvGrpSpPr>
          <p:cNvPr id="32" name="Group 32"/>
          <p:cNvGrpSpPr/>
          <p:nvPr/>
        </p:nvGrpSpPr>
        <p:grpSpPr>
          <a:xfrm rot="2889583">
            <a:off x="14762946" y="9051884"/>
            <a:ext cx="6986782" cy="6544861"/>
            <a:chOff x="0" y="0"/>
            <a:chExt cx="1906815" cy="1786207"/>
          </a:xfrm>
        </p:grpSpPr>
        <p:sp>
          <p:nvSpPr>
            <p:cNvPr id="33" name="Freeform 33"/>
            <p:cNvSpPr/>
            <p:nvPr/>
          </p:nvSpPr>
          <p:spPr>
            <a:xfrm>
              <a:off x="0" y="0"/>
              <a:ext cx="1906815" cy="1786207"/>
            </a:xfrm>
            <a:custGeom>
              <a:avLst/>
              <a:gdLst/>
              <a:ahLst/>
              <a:cxnLst/>
              <a:rect l="l" t="t" r="r" b="b"/>
              <a:pathLst>
                <a:path w="1906815" h="1786207">
                  <a:moveTo>
                    <a:pt x="0" y="0"/>
                  </a:moveTo>
                  <a:lnTo>
                    <a:pt x="1906815" y="0"/>
                  </a:lnTo>
                  <a:lnTo>
                    <a:pt x="1906815" y="1786207"/>
                  </a:lnTo>
                  <a:lnTo>
                    <a:pt x="0" y="1786207"/>
                  </a:lnTo>
                  <a:close/>
                </a:path>
              </a:pathLst>
            </a:custGeom>
            <a:gradFill rotWithShape="1">
              <a:gsLst>
                <a:gs pos="0">
                  <a:srgbClr val="398DFA">
                    <a:alpha val="100000"/>
                  </a:srgbClr>
                </a:gs>
                <a:gs pos="50000">
                  <a:srgbClr val="0151B8">
                    <a:alpha val="24000"/>
                  </a:srgbClr>
                </a:gs>
                <a:gs pos="100000">
                  <a:srgbClr val="0151B8">
                    <a:alpha val="0"/>
                  </a:srgbClr>
                </a:gs>
              </a:gsLst>
              <a:lin ang="5400000"/>
            </a:gradFill>
          </p:spPr>
        </p:sp>
        <p:sp>
          <p:nvSpPr>
            <p:cNvPr id="34" name="TextBox 34"/>
            <p:cNvSpPr txBox="1"/>
            <p:nvPr/>
          </p:nvSpPr>
          <p:spPr>
            <a:xfrm>
              <a:off x="0" y="-57150"/>
              <a:ext cx="1906815" cy="1843357"/>
            </a:xfrm>
            <a:prstGeom prst="rect">
              <a:avLst/>
            </a:prstGeom>
          </p:spPr>
          <p:txBody>
            <a:bodyPr lIns="50800" tIns="50800" rIns="50800" bIns="50800" rtlCol="0" anchor="ctr"/>
            <a:lstStyle/>
            <a:p>
              <a:pPr algn="ctr">
                <a:lnSpc>
                  <a:spcPts val="2735"/>
                </a:lnSpc>
              </a:pPr>
              <a:endParaRPr/>
            </a:p>
          </p:txBody>
        </p:sp>
      </p:grpSp>
      <p:grpSp>
        <p:nvGrpSpPr>
          <p:cNvPr id="35" name="Group 35"/>
          <p:cNvGrpSpPr/>
          <p:nvPr/>
        </p:nvGrpSpPr>
        <p:grpSpPr>
          <a:xfrm rot="2889583">
            <a:off x="-469608" y="-3153696"/>
            <a:ext cx="2549429" cy="8029063"/>
            <a:chOff x="0" y="0"/>
            <a:chExt cx="695784" cy="2191272"/>
          </a:xfrm>
        </p:grpSpPr>
        <p:sp>
          <p:nvSpPr>
            <p:cNvPr id="36" name="Freeform 36"/>
            <p:cNvSpPr/>
            <p:nvPr/>
          </p:nvSpPr>
          <p:spPr>
            <a:xfrm>
              <a:off x="0" y="0"/>
              <a:ext cx="695784" cy="2191272"/>
            </a:xfrm>
            <a:custGeom>
              <a:avLst/>
              <a:gdLst/>
              <a:ahLst/>
              <a:cxnLst/>
              <a:rect l="l" t="t" r="r" b="b"/>
              <a:pathLst>
                <a:path w="695784" h="2191272">
                  <a:moveTo>
                    <a:pt x="0" y="0"/>
                  </a:moveTo>
                  <a:lnTo>
                    <a:pt x="695784" y="0"/>
                  </a:lnTo>
                  <a:lnTo>
                    <a:pt x="695784" y="2191272"/>
                  </a:lnTo>
                  <a:lnTo>
                    <a:pt x="0" y="2191272"/>
                  </a:lnTo>
                  <a:close/>
                </a:path>
              </a:pathLst>
            </a:custGeom>
            <a:solidFill>
              <a:srgbClr val="0453B9"/>
            </a:solidFill>
          </p:spPr>
        </p:sp>
        <p:sp>
          <p:nvSpPr>
            <p:cNvPr id="37" name="TextBox 37"/>
            <p:cNvSpPr txBox="1"/>
            <p:nvPr/>
          </p:nvSpPr>
          <p:spPr>
            <a:xfrm>
              <a:off x="0" y="-57150"/>
              <a:ext cx="695784" cy="2248422"/>
            </a:xfrm>
            <a:prstGeom prst="rect">
              <a:avLst/>
            </a:prstGeom>
          </p:spPr>
          <p:txBody>
            <a:bodyPr lIns="50800" tIns="50800" rIns="50800" bIns="50800" rtlCol="0" anchor="ctr"/>
            <a:lstStyle/>
            <a:p>
              <a:pPr algn="ctr">
                <a:lnSpc>
                  <a:spcPts val="2735"/>
                </a:lnSpc>
              </a:pPr>
              <a:endParaRPr/>
            </a:p>
          </p:txBody>
        </p:sp>
      </p:grpSp>
      <p:grpSp>
        <p:nvGrpSpPr>
          <p:cNvPr id="38" name="Group 38"/>
          <p:cNvGrpSpPr/>
          <p:nvPr/>
        </p:nvGrpSpPr>
        <p:grpSpPr>
          <a:xfrm rot="2889583">
            <a:off x="-794455" y="-1458097"/>
            <a:ext cx="1833864" cy="4699825"/>
            <a:chOff x="0" y="0"/>
            <a:chExt cx="500494" cy="1282664"/>
          </a:xfrm>
        </p:grpSpPr>
        <p:sp>
          <p:nvSpPr>
            <p:cNvPr id="39" name="Freeform 39"/>
            <p:cNvSpPr/>
            <p:nvPr/>
          </p:nvSpPr>
          <p:spPr>
            <a:xfrm>
              <a:off x="0" y="0"/>
              <a:ext cx="500494" cy="1282665"/>
            </a:xfrm>
            <a:custGeom>
              <a:avLst/>
              <a:gdLst/>
              <a:ahLst/>
              <a:cxnLst/>
              <a:rect l="l" t="t" r="r" b="b"/>
              <a:pathLst>
                <a:path w="500494" h="1282665">
                  <a:moveTo>
                    <a:pt x="0" y="0"/>
                  </a:moveTo>
                  <a:lnTo>
                    <a:pt x="500494" y="0"/>
                  </a:lnTo>
                  <a:lnTo>
                    <a:pt x="500494" y="1282665"/>
                  </a:lnTo>
                  <a:lnTo>
                    <a:pt x="0" y="1282665"/>
                  </a:lnTo>
                  <a:close/>
                </a:path>
              </a:pathLst>
            </a:custGeom>
            <a:gradFill rotWithShape="1">
              <a:gsLst>
                <a:gs pos="0">
                  <a:srgbClr val="398DFA">
                    <a:alpha val="100000"/>
                  </a:srgbClr>
                </a:gs>
                <a:gs pos="50000">
                  <a:srgbClr val="0151B8">
                    <a:alpha val="24000"/>
                  </a:srgbClr>
                </a:gs>
                <a:gs pos="100000">
                  <a:srgbClr val="0151B8">
                    <a:alpha val="0"/>
                  </a:srgbClr>
                </a:gs>
              </a:gsLst>
              <a:lin ang="5400000"/>
            </a:gradFill>
          </p:spPr>
        </p:sp>
        <p:sp>
          <p:nvSpPr>
            <p:cNvPr id="40" name="TextBox 40"/>
            <p:cNvSpPr txBox="1"/>
            <p:nvPr/>
          </p:nvSpPr>
          <p:spPr>
            <a:xfrm>
              <a:off x="0" y="-57150"/>
              <a:ext cx="500494" cy="1339814"/>
            </a:xfrm>
            <a:prstGeom prst="rect">
              <a:avLst/>
            </a:prstGeom>
          </p:spPr>
          <p:txBody>
            <a:bodyPr lIns="50800" tIns="50800" rIns="50800" bIns="50800" rtlCol="0" anchor="ctr"/>
            <a:lstStyle/>
            <a:p>
              <a:pPr algn="ctr">
                <a:lnSpc>
                  <a:spcPts val="2735"/>
                </a:lnSpc>
              </a:pPr>
              <a:endParaRPr/>
            </a:p>
          </p:txBody>
        </p:sp>
      </p:grpSp>
      <p:sp>
        <p:nvSpPr>
          <p:cNvPr id="41" name="Freeform 41"/>
          <p:cNvSpPr/>
          <p:nvPr/>
        </p:nvSpPr>
        <p:spPr>
          <a:xfrm>
            <a:off x="12576569" y="9568044"/>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4">
              <a:extLst>
                <a:ext uri="{96DAC541-7B7A-43D3-8B79-37D633B846F1}">
                  <asvg:svgBlip xmlns:asvg="http://schemas.microsoft.com/office/drawing/2016/SVG/main" xmlns="" r:embed="rId8"/>
                </a:ext>
              </a:extLst>
            </a:blip>
            <a:stretch>
              <a:fillRect b="-85630"/>
            </a:stretch>
          </a:blipFill>
        </p:spPr>
      </p:sp>
      <p:sp>
        <p:nvSpPr>
          <p:cNvPr id="42" name="Freeform 42"/>
          <p:cNvSpPr/>
          <p:nvPr/>
        </p:nvSpPr>
        <p:spPr>
          <a:xfrm>
            <a:off x="8484787" y="860836"/>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4">
              <a:extLst>
                <a:ext uri="{96DAC541-7B7A-43D3-8B79-37D633B846F1}">
                  <asvg:svgBlip xmlns:asvg="http://schemas.microsoft.com/office/drawing/2016/SVG/main" xmlns="" r:embed="rId8"/>
                </a:ext>
              </a:extLst>
            </a:blip>
            <a:stretch>
              <a:fillRect b="-85630"/>
            </a:stretch>
          </a:blipFill>
        </p:spPr>
      </p:sp>
      <p:sp>
        <p:nvSpPr>
          <p:cNvPr id="43" name="Rectangle 42"/>
          <p:cNvSpPr/>
          <p:nvPr/>
        </p:nvSpPr>
        <p:spPr>
          <a:xfrm>
            <a:off x="5504380" y="4393945"/>
            <a:ext cx="3575032" cy="3785652"/>
          </a:xfrm>
          <a:prstGeom prst="rect">
            <a:avLst/>
          </a:prstGeom>
        </p:spPr>
        <p:txBody>
          <a:bodyPr wrap="square">
            <a:spAutoFit/>
          </a:bodyPr>
          <a:lstStyle/>
          <a:p>
            <a:r>
              <a:rPr lang="en-US" sz="4800" dirty="0" smtClean="0"/>
              <a:t> </a:t>
            </a:r>
            <a:r>
              <a:rPr lang="en-US" sz="4800" dirty="0">
                <a:ln w="0"/>
                <a:effectLst>
                  <a:outerShdw blurRad="38100" dist="19050" dir="2700000" algn="tl" rotWithShape="0">
                    <a:schemeClr val="dk1">
                      <a:alpha val="40000"/>
                    </a:schemeClr>
                  </a:outerShdw>
                </a:effectLst>
              </a:rPr>
              <a:t>Develop user-friendly interface for real-time screening</a:t>
            </a:r>
            <a:endParaRPr lang="en-US" sz="4800" dirty="0">
              <a:ln w="0"/>
              <a:effectLst>
                <a:outerShdw blurRad="38100" dist="19050" dir="2700000" algn="tl" rotWithShape="0">
                  <a:schemeClr val="dk1">
                    <a:alpha val="40000"/>
                  </a:schemeClr>
                </a:outerShdw>
              </a:effectLst>
            </a:endParaRPr>
          </a:p>
        </p:txBody>
      </p:sp>
      <p:sp>
        <p:nvSpPr>
          <p:cNvPr id="45" name="Rectangle 44"/>
          <p:cNvSpPr/>
          <p:nvPr/>
        </p:nvSpPr>
        <p:spPr>
          <a:xfrm>
            <a:off x="10906815" y="4367148"/>
            <a:ext cx="3738901" cy="3785652"/>
          </a:xfrm>
          <a:prstGeom prst="rect">
            <a:avLst/>
          </a:prstGeom>
        </p:spPr>
        <p:txBody>
          <a:bodyPr wrap="square">
            <a:spAutoFit/>
          </a:bodyPr>
          <a:lstStyle/>
          <a:p>
            <a:r>
              <a:rPr lang="en-US" sz="4800" dirty="0">
                <a:ln w="0"/>
                <a:effectLst>
                  <a:outerShdw blurRad="38100" dist="19050" dir="2700000" algn="tl" rotWithShape="0">
                    <a:schemeClr val="dk1">
                      <a:alpha val="40000"/>
                    </a:schemeClr>
                  </a:outerShdw>
                </a:effectLst>
              </a:rPr>
              <a:t>Test additional models for improved accuracy</a:t>
            </a:r>
            <a:endParaRPr lang="en-US" sz="4800" dirty="0">
              <a:ln w="0"/>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3847" y="3036819"/>
            <a:ext cx="7857945" cy="941806"/>
          </a:xfrm>
          <a:prstGeom prst="rect">
            <a:avLst/>
          </a:prstGeom>
        </p:spPr>
        <p:txBody>
          <a:bodyPr lIns="0" tIns="0" rIns="0" bIns="0" rtlCol="0" anchor="t">
            <a:spAutoFit/>
          </a:bodyPr>
          <a:lstStyle/>
          <a:p>
            <a:pPr algn="l">
              <a:lnSpc>
                <a:spcPts val="7362"/>
              </a:lnSpc>
            </a:pPr>
            <a:r>
              <a:rPr lang="en-US" sz="6401" b="1">
                <a:solidFill>
                  <a:srgbClr val="0453B9"/>
                </a:solidFill>
                <a:latin typeface="Aileron Bold"/>
                <a:ea typeface="Aileron Bold"/>
                <a:cs typeface="Aileron Bold"/>
                <a:sym typeface="Aileron Bold"/>
              </a:rPr>
              <a:t>AI in Healthcare</a:t>
            </a:r>
          </a:p>
        </p:txBody>
      </p:sp>
      <p:grpSp>
        <p:nvGrpSpPr>
          <p:cNvPr id="3" name="Group 3"/>
          <p:cNvGrpSpPr/>
          <p:nvPr/>
        </p:nvGrpSpPr>
        <p:grpSpPr>
          <a:xfrm rot="2157313">
            <a:off x="10443510" y="1645623"/>
            <a:ext cx="6934487" cy="693448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5" name="TextBox 5"/>
            <p:cNvSpPr txBox="1"/>
            <p:nvPr/>
          </p:nvSpPr>
          <p:spPr>
            <a:xfrm>
              <a:off x="76200" y="38100"/>
              <a:ext cx="660400" cy="698500"/>
            </a:xfrm>
            <a:prstGeom prst="rect">
              <a:avLst/>
            </a:prstGeom>
          </p:spPr>
          <p:txBody>
            <a:bodyPr lIns="29051" tIns="29051" rIns="29051" bIns="29051" rtlCol="0" anchor="ctr"/>
            <a:lstStyle/>
            <a:p>
              <a:pPr algn="ctr">
                <a:lnSpc>
                  <a:spcPts val="2659"/>
                </a:lnSpc>
              </a:pPr>
              <a:endParaRPr/>
            </a:p>
          </p:txBody>
        </p:sp>
      </p:grpSp>
      <p:sp>
        <p:nvSpPr>
          <p:cNvPr id="6" name="TextBox 6"/>
          <p:cNvSpPr txBox="1"/>
          <p:nvPr/>
        </p:nvSpPr>
        <p:spPr>
          <a:xfrm>
            <a:off x="1553847" y="4216602"/>
            <a:ext cx="7857945" cy="3515995"/>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Poppins"/>
                <a:ea typeface="Poppins"/>
                <a:cs typeface="Poppins"/>
                <a:sym typeface="Poppins"/>
              </a:rPr>
              <a:t>Artificial Intelligence (AI) is transforming healthcare by enhancing decision-making and improving patient outcomes. By integrating AI technologies into various aspects of healthcare, such as diagnostics and treatment planning, providers can deliver more personalized care. AI assists in analyzing medical data, predicting health trends, and streamlining processes, ultimately making healthcare more efficient and effective for both patients and professionals.</a:t>
            </a:r>
          </a:p>
        </p:txBody>
      </p:sp>
      <p:grpSp>
        <p:nvGrpSpPr>
          <p:cNvPr id="7" name="Group 7"/>
          <p:cNvGrpSpPr/>
          <p:nvPr/>
        </p:nvGrpSpPr>
        <p:grpSpPr>
          <a:xfrm rot="2814899">
            <a:off x="10560764" y="9421900"/>
            <a:ext cx="6281730" cy="4647422"/>
            <a:chOff x="0" y="0"/>
            <a:chExt cx="1654447" cy="1224012"/>
          </a:xfrm>
        </p:grpSpPr>
        <p:sp>
          <p:nvSpPr>
            <p:cNvPr id="8" name="Freeform 8"/>
            <p:cNvSpPr/>
            <p:nvPr/>
          </p:nvSpPr>
          <p:spPr>
            <a:xfrm>
              <a:off x="0" y="0"/>
              <a:ext cx="1654447" cy="1224012"/>
            </a:xfrm>
            <a:custGeom>
              <a:avLst/>
              <a:gdLst/>
              <a:ahLst/>
              <a:cxnLst/>
              <a:rect l="l" t="t" r="r" b="b"/>
              <a:pathLst>
                <a:path w="1654447" h="1224012">
                  <a:moveTo>
                    <a:pt x="0" y="0"/>
                  </a:moveTo>
                  <a:lnTo>
                    <a:pt x="1654447" y="0"/>
                  </a:lnTo>
                  <a:lnTo>
                    <a:pt x="1654447" y="1224012"/>
                  </a:lnTo>
                  <a:lnTo>
                    <a:pt x="0" y="1224012"/>
                  </a:lnTo>
                  <a:close/>
                </a:path>
              </a:pathLst>
            </a:custGeom>
            <a:gradFill rotWithShape="1">
              <a:gsLst>
                <a:gs pos="0">
                  <a:srgbClr val="398DFA">
                    <a:alpha val="100000"/>
                  </a:srgbClr>
                </a:gs>
                <a:gs pos="50000">
                  <a:srgbClr val="398DFA">
                    <a:alpha val="42000"/>
                  </a:srgbClr>
                </a:gs>
                <a:gs pos="100000">
                  <a:srgbClr val="0151B8">
                    <a:alpha val="0"/>
                  </a:srgbClr>
                </a:gs>
              </a:gsLst>
              <a:lin ang="5400000"/>
            </a:gradFill>
          </p:spPr>
        </p:sp>
        <p:sp>
          <p:nvSpPr>
            <p:cNvPr id="9" name="TextBox 9"/>
            <p:cNvSpPr txBox="1"/>
            <p:nvPr/>
          </p:nvSpPr>
          <p:spPr>
            <a:xfrm>
              <a:off x="0" y="-57150"/>
              <a:ext cx="1654447" cy="1281162"/>
            </a:xfrm>
            <a:prstGeom prst="rect">
              <a:avLst/>
            </a:prstGeom>
          </p:spPr>
          <p:txBody>
            <a:bodyPr lIns="50800" tIns="50800" rIns="50800" bIns="50800" rtlCol="0" anchor="ctr"/>
            <a:lstStyle/>
            <a:p>
              <a:pPr algn="ctr">
                <a:lnSpc>
                  <a:spcPts val="2735"/>
                </a:lnSpc>
              </a:pPr>
              <a:endParaRPr/>
            </a:p>
          </p:txBody>
        </p:sp>
      </p:grpSp>
      <p:grpSp>
        <p:nvGrpSpPr>
          <p:cNvPr id="10" name="Group 10"/>
          <p:cNvGrpSpPr/>
          <p:nvPr/>
        </p:nvGrpSpPr>
        <p:grpSpPr>
          <a:xfrm rot="5400000">
            <a:off x="10855550" y="2738191"/>
            <a:ext cx="10287000" cy="4749350"/>
            <a:chOff x="0" y="0"/>
            <a:chExt cx="2709333" cy="1250858"/>
          </a:xfrm>
        </p:grpSpPr>
        <p:sp>
          <p:nvSpPr>
            <p:cNvPr id="11" name="Freeform 11"/>
            <p:cNvSpPr/>
            <p:nvPr/>
          </p:nvSpPr>
          <p:spPr>
            <a:xfrm>
              <a:off x="0" y="0"/>
              <a:ext cx="2709333" cy="1250858"/>
            </a:xfrm>
            <a:custGeom>
              <a:avLst/>
              <a:gdLst/>
              <a:ahLst/>
              <a:cxnLst/>
              <a:rect l="l" t="t" r="r" b="b"/>
              <a:pathLst>
                <a:path w="2709333" h="1250858">
                  <a:moveTo>
                    <a:pt x="0" y="0"/>
                  </a:moveTo>
                  <a:lnTo>
                    <a:pt x="2709333" y="0"/>
                  </a:lnTo>
                  <a:lnTo>
                    <a:pt x="2709333" y="1250858"/>
                  </a:lnTo>
                  <a:lnTo>
                    <a:pt x="0" y="1250858"/>
                  </a:lnTo>
                  <a:close/>
                </a:path>
              </a:pathLst>
            </a:custGeom>
            <a:gradFill rotWithShape="1">
              <a:gsLst>
                <a:gs pos="0">
                  <a:srgbClr val="0453B9">
                    <a:alpha val="100000"/>
                  </a:srgbClr>
                </a:gs>
                <a:gs pos="100000">
                  <a:srgbClr val="3881DF">
                    <a:alpha val="100000"/>
                  </a:srgbClr>
                </a:gs>
              </a:gsLst>
              <a:lin ang="5400000"/>
            </a:gradFill>
          </p:spPr>
        </p:sp>
        <p:sp>
          <p:nvSpPr>
            <p:cNvPr id="12" name="TextBox 12"/>
            <p:cNvSpPr txBox="1"/>
            <p:nvPr/>
          </p:nvSpPr>
          <p:spPr>
            <a:xfrm>
              <a:off x="0" y="-57150"/>
              <a:ext cx="2709333" cy="1308008"/>
            </a:xfrm>
            <a:prstGeom prst="rect">
              <a:avLst/>
            </a:prstGeom>
          </p:spPr>
          <p:txBody>
            <a:bodyPr lIns="50800" tIns="50800" rIns="50800" bIns="50800" rtlCol="0" anchor="ctr"/>
            <a:lstStyle/>
            <a:p>
              <a:pPr algn="ctr">
                <a:lnSpc>
                  <a:spcPts val="2735"/>
                </a:lnSpc>
              </a:pPr>
              <a:endParaRPr/>
            </a:p>
          </p:txBody>
        </p:sp>
      </p:grpSp>
      <p:grpSp>
        <p:nvGrpSpPr>
          <p:cNvPr id="13" name="Group 13"/>
          <p:cNvGrpSpPr/>
          <p:nvPr/>
        </p:nvGrpSpPr>
        <p:grpSpPr>
          <a:xfrm rot="2814899">
            <a:off x="15041129" y="1525764"/>
            <a:ext cx="7424154" cy="7480303"/>
            <a:chOff x="0" y="0"/>
            <a:chExt cx="1955333" cy="1970121"/>
          </a:xfrm>
        </p:grpSpPr>
        <p:sp>
          <p:nvSpPr>
            <p:cNvPr id="14" name="Freeform 14"/>
            <p:cNvSpPr/>
            <p:nvPr/>
          </p:nvSpPr>
          <p:spPr>
            <a:xfrm>
              <a:off x="0" y="0"/>
              <a:ext cx="1955333" cy="1970121"/>
            </a:xfrm>
            <a:custGeom>
              <a:avLst/>
              <a:gdLst/>
              <a:ahLst/>
              <a:cxnLst/>
              <a:rect l="l" t="t" r="r" b="b"/>
              <a:pathLst>
                <a:path w="1955333" h="1970121">
                  <a:moveTo>
                    <a:pt x="0" y="0"/>
                  </a:moveTo>
                  <a:lnTo>
                    <a:pt x="1955333" y="0"/>
                  </a:lnTo>
                  <a:lnTo>
                    <a:pt x="1955333" y="1970121"/>
                  </a:lnTo>
                  <a:lnTo>
                    <a:pt x="0" y="1970121"/>
                  </a:lnTo>
                  <a:close/>
                </a:path>
              </a:pathLst>
            </a:custGeom>
            <a:gradFill rotWithShape="1">
              <a:gsLst>
                <a:gs pos="0">
                  <a:srgbClr val="398DFA">
                    <a:alpha val="100000"/>
                  </a:srgbClr>
                </a:gs>
                <a:gs pos="50000">
                  <a:srgbClr val="398DFA">
                    <a:alpha val="42000"/>
                  </a:srgbClr>
                </a:gs>
                <a:gs pos="100000">
                  <a:srgbClr val="0151B8">
                    <a:alpha val="0"/>
                  </a:srgbClr>
                </a:gs>
              </a:gsLst>
              <a:lin ang="5400000"/>
            </a:gradFill>
          </p:spPr>
        </p:sp>
        <p:sp>
          <p:nvSpPr>
            <p:cNvPr id="15" name="TextBox 15"/>
            <p:cNvSpPr txBox="1"/>
            <p:nvPr/>
          </p:nvSpPr>
          <p:spPr>
            <a:xfrm>
              <a:off x="0" y="-57150"/>
              <a:ext cx="1955333" cy="2027271"/>
            </a:xfrm>
            <a:prstGeom prst="rect">
              <a:avLst/>
            </a:prstGeom>
          </p:spPr>
          <p:txBody>
            <a:bodyPr lIns="50800" tIns="50800" rIns="50800" bIns="50800" rtlCol="0" anchor="ctr"/>
            <a:lstStyle/>
            <a:p>
              <a:pPr algn="ctr">
                <a:lnSpc>
                  <a:spcPts val="2735"/>
                </a:lnSpc>
              </a:pPr>
              <a:endParaRPr/>
            </a:p>
          </p:txBody>
        </p:sp>
      </p:grpSp>
      <p:grpSp>
        <p:nvGrpSpPr>
          <p:cNvPr id="16" name="Group 16"/>
          <p:cNvGrpSpPr/>
          <p:nvPr/>
        </p:nvGrpSpPr>
        <p:grpSpPr>
          <a:xfrm>
            <a:off x="10779927" y="1982039"/>
            <a:ext cx="6261654" cy="626165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5780" r="-17770"/>
              </a:stretch>
            </a:blipFill>
            <a:ln w="123825" cap="sq">
              <a:solidFill>
                <a:srgbClr val="FFFFFF"/>
              </a:solidFill>
              <a:prstDash val="solid"/>
              <a:miter/>
            </a:ln>
          </p:spPr>
        </p:sp>
      </p:grpSp>
      <p:sp>
        <p:nvSpPr>
          <p:cNvPr id="18" name="Freeform 18"/>
          <p:cNvSpPr/>
          <p:nvPr/>
        </p:nvSpPr>
        <p:spPr>
          <a:xfrm>
            <a:off x="0" y="1028700"/>
            <a:ext cx="1318426" cy="710241"/>
          </a:xfrm>
          <a:custGeom>
            <a:avLst/>
            <a:gdLst/>
            <a:ahLst/>
            <a:cxnLst/>
            <a:rect l="l" t="t" r="r" b="b"/>
            <a:pathLst>
              <a:path w="1318426" h="710241">
                <a:moveTo>
                  <a:pt x="0" y="0"/>
                </a:moveTo>
                <a:lnTo>
                  <a:pt x="1318426" y="0"/>
                </a:lnTo>
                <a:lnTo>
                  <a:pt x="1318426" y="710241"/>
                </a:lnTo>
                <a:lnTo>
                  <a:pt x="0" y="710241"/>
                </a:lnTo>
                <a:lnTo>
                  <a:pt x="0" y="0"/>
                </a:lnTo>
                <a:close/>
              </a:path>
            </a:pathLst>
          </a:custGeom>
          <a:blipFill>
            <a:blip r:embed="rId3">
              <a:extLst>
                <a:ext uri="{96DAC541-7B7A-43D3-8B79-37D633B846F1}">
                  <asvg:svgBlip xmlns:asvg="http://schemas.microsoft.com/office/drawing/2016/SVG/main" xmlns="" r:embed="rId4"/>
                </a:ext>
              </a:extLst>
            </a:blip>
            <a:stretch>
              <a:fillRect b="-85630"/>
            </a:stretch>
          </a:blipFill>
        </p:spPr>
      </p:sp>
      <p:sp>
        <p:nvSpPr>
          <p:cNvPr id="19" name="Freeform 19"/>
          <p:cNvSpPr/>
          <p:nvPr/>
        </p:nvSpPr>
        <p:spPr>
          <a:xfrm>
            <a:off x="4823607" y="9546126"/>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xmlns="" r:embed="rId4"/>
                </a:ext>
              </a:extLst>
            </a:blip>
            <a:stretch>
              <a:fillRect b="-85630"/>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38310" y="1245776"/>
            <a:ext cx="8619082" cy="1871534"/>
          </a:xfrm>
          <a:prstGeom prst="rect">
            <a:avLst/>
          </a:prstGeom>
        </p:spPr>
        <p:txBody>
          <a:bodyPr lIns="0" tIns="0" rIns="0" bIns="0" rtlCol="0" anchor="t">
            <a:spAutoFit/>
          </a:bodyPr>
          <a:lstStyle/>
          <a:p>
            <a:pPr algn="l">
              <a:lnSpc>
                <a:spcPts val="7362"/>
              </a:lnSpc>
            </a:pPr>
            <a:r>
              <a:rPr lang="en-US" sz="6401" b="1">
                <a:solidFill>
                  <a:srgbClr val="0453B9"/>
                </a:solidFill>
                <a:latin typeface="Aileron Bold"/>
                <a:ea typeface="Aileron Bold"/>
                <a:cs typeface="Aileron Bold"/>
                <a:sym typeface="Aileron Bold"/>
              </a:rPr>
              <a:t>Benefits of AI in Healthcare</a:t>
            </a:r>
          </a:p>
        </p:txBody>
      </p:sp>
      <p:sp>
        <p:nvSpPr>
          <p:cNvPr id="3" name="TextBox 3"/>
          <p:cNvSpPr txBox="1"/>
          <p:nvPr/>
        </p:nvSpPr>
        <p:spPr>
          <a:xfrm>
            <a:off x="4283838" y="4357319"/>
            <a:ext cx="8601239" cy="1953895"/>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Poppins"/>
                <a:ea typeface="Poppins"/>
                <a:cs typeface="Poppins"/>
                <a:sym typeface="Poppins"/>
              </a:rPr>
              <a:t>The integration of Artificial Intelligence (AI) in healthcare enhances patient care by providing accurate diagnostics and personalized treatment plans. AI systems analyze large datasets, enabling healthcare providers to make informed decisions tailored to individual patient needs.</a:t>
            </a:r>
          </a:p>
        </p:txBody>
      </p:sp>
      <p:sp>
        <p:nvSpPr>
          <p:cNvPr id="4" name="TextBox 4"/>
          <p:cNvSpPr txBox="1"/>
          <p:nvPr/>
        </p:nvSpPr>
        <p:spPr>
          <a:xfrm>
            <a:off x="7221206" y="7377241"/>
            <a:ext cx="8601239" cy="1953895"/>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Poppins"/>
                <a:ea typeface="Poppins"/>
                <a:cs typeface="Poppins"/>
                <a:sym typeface="Poppins"/>
              </a:rPr>
              <a:t>AI also improves operational efficiency by automating routine tasks and streamlining processes. This allows healthcare professionals to focus more on patient interactions and less on administrative duties, ultimately leading to better resource management and cost reduction.</a:t>
            </a:r>
          </a:p>
        </p:txBody>
      </p:sp>
      <p:sp>
        <p:nvSpPr>
          <p:cNvPr id="5" name="TextBox 5"/>
          <p:cNvSpPr txBox="1"/>
          <p:nvPr/>
        </p:nvSpPr>
        <p:spPr>
          <a:xfrm>
            <a:off x="4283838" y="3681817"/>
            <a:ext cx="7590153" cy="617010"/>
          </a:xfrm>
          <a:prstGeom prst="rect">
            <a:avLst/>
          </a:prstGeom>
        </p:spPr>
        <p:txBody>
          <a:bodyPr lIns="0" tIns="0" rIns="0" bIns="0" rtlCol="0" anchor="t">
            <a:spAutoFit/>
          </a:bodyPr>
          <a:lstStyle/>
          <a:p>
            <a:pPr algn="l">
              <a:lnSpc>
                <a:spcPts val="4841"/>
              </a:lnSpc>
            </a:pPr>
            <a:r>
              <a:rPr lang="en-US" sz="3458" b="1">
                <a:solidFill>
                  <a:srgbClr val="0453B9"/>
                </a:solidFill>
                <a:latin typeface="Poppins Semi-Bold"/>
                <a:ea typeface="Poppins Semi-Bold"/>
                <a:cs typeface="Poppins Semi-Bold"/>
                <a:sym typeface="Poppins Semi-Bold"/>
              </a:rPr>
              <a:t>Enhanced Patient Care</a:t>
            </a:r>
          </a:p>
        </p:txBody>
      </p:sp>
      <p:sp>
        <p:nvSpPr>
          <p:cNvPr id="6" name="TextBox 6"/>
          <p:cNvSpPr txBox="1"/>
          <p:nvPr/>
        </p:nvSpPr>
        <p:spPr>
          <a:xfrm>
            <a:off x="7221206" y="6701739"/>
            <a:ext cx="7590153" cy="617010"/>
          </a:xfrm>
          <a:prstGeom prst="rect">
            <a:avLst/>
          </a:prstGeom>
        </p:spPr>
        <p:txBody>
          <a:bodyPr lIns="0" tIns="0" rIns="0" bIns="0" rtlCol="0" anchor="t">
            <a:spAutoFit/>
          </a:bodyPr>
          <a:lstStyle/>
          <a:p>
            <a:pPr algn="l">
              <a:lnSpc>
                <a:spcPts val="4841"/>
              </a:lnSpc>
            </a:pPr>
            <a:r>
              <a:rPr lang="en-US" sz="3458" b="1">
                <a:solidFill>
                  <a:srgbClr val="0453B9"/>
                </a:solidFill>
                <a:latin typeface="Poppins Semi-Bold"/>
                <a:ea typeface="Poppins Semi-Bold"/>
                <a:cs typeface="Poppins Semi-Bold"/>
                <a:sym typeface="Poppins Semi-Bold"/>
              </a:rPr>
              <a:t>Operational Efficiency</a:t>
            </a:r>
          </a:p>
        </p:txBody>
      </p:sp>
      <p:grpSp>
        <p:nvGrpSpPr>
          <p:cNvPr id="7" name="Group 7"/>
          <p:cNvGrpSpPr/>
          <p:nvPr/>
        </p:nvGrpSpPr>
        <p:grpSpPr>
          <a:xfrm rot="1865818">
            <a:off x="15792762" y="378361"/>
            <a:ext cx="5289783" cy="52897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rot="2581221">
            <a:off x="-2009996" y="6946961"/>
            <a:ext cx="5115846" cy="51158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3" name="Group 13"/>
          <p:cNvGrpSpPr/>
          <p:nvPr/>
        </p:nvGrpSpPr>
        <p:grpSpPr>
          <a:xfrm rot="1865818">
            <a:off x="14613177" y="606362"/>
            <a:ext cx="1384678" cy="138467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rot="2581221">
            <a:off x="2494864" y="9214683"/>
            <a:ext cx="1298895" cy="129889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rot="1865818">
            <a:off x="14973538" y="2620270"/>
            <a:ext cx="344610" cy="34461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rot="2581221">
            <a:off x="1390834" y="6138158"/>
            <a:ext cx="475381" cy="47538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Freeform 25"/>
          <p:cNvSpPr/>
          <p:nvPr/>
        </p:nvSpPr>
        <p:spPr>
          <a:xfrm>
            <a:off x="2072617" y="7772102"/>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sp>
        <p:nvSpPr>
          <p:cNvPr id="26" name="Freeform 26"/>
          <p:cNvSpPr/>
          <p:nvPr/>
        </p:nvSpPr>
        <p:spPr>
          <a:xfrm>
            <a:off x="15446065" y="4542363"/>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56381" y="1444839"/>
            <a:ext cx="5979612" cy="1821696"/>
          </a:xfrm>
          <a:prstGeom prst="rect">
            <a:avLst/>
          </a:prstGeom>
        </p:spPr>
        <p:txBody>
          <a:bodyPr lIns="0" tIns="0" rIns="0" bIns="0" rtlCol="0" anchor="t">
            <a:spAutoFit/>
          </a:bodyPr>
          <a:lstStyle/>
          <a:p>
            <a:pPr algn="l">
              <a:lnSpc>
                <a:spcPts val="7169"/>
              </a:lnSpc>
            </a:pPr>
            <a:r>
              <a:rPr lang="en-US" sz="6233" b="1">
                <a:solidFill>
                  <a:srgbClr val="0453B9"/>
                </a:solidFill>
                <a:latin typeface="Aileron Bold"/>
                <a:ea typeface="Aileron Bold"/>
                <a:cs typeface="Aileron Bold"/>
                <a:sym typeface="Aileron Bold"/>
              </a:rPr>
              <a:t>Challenges in Health Tech</a:t>
            </a:r>
          </a:p>
        </p:txBody>
      </p:sp>
      <p:sp>
        <p:nvSpPr>
          <p:cNvPr id="3" name="TextBox 3"/>
          <p:cNvSpPr txBox="1"/>
          <p:nvPr/>
        </p:nvSpPr>
        <p:spPr>
          <a:xfrm>
            <a:off x="1356381" y="3609435"/>
            <a:ext cx="9307578" cy="1563370"/>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Poppins"/>
                <a:ea typeface="Poppins"/>
                <a:cs typeface="Poppins"/>
                <a:sym typeface="Poppins"/>
              </a:rPr>
              <a:t>Despite the significant advancements in health technology, several challenges hinder its successful implementation and acceptance in the healthcare sector. These challenges include various factors that can impact effectiveness and trust:</a:t>
            </a:r>
          </a:p>
        </p:txBody>
      </p:sp>
      <p:sp>
        <p:nvSpPr>
          <p:cNvPr id="4" name="TextBox 4"/>
          <p:cNvSpPr txBox="1"/>
          <p:nvPr/>
        </p:nvSpPr>
        <p:spPr>
          <a:xfrm>
            <a:off x="1799052" y="6777328"/>
            <a:ext cx="6195235" cy="782320"/>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Poppins"/>
                <a:ea typeface="Poppins"/>
                <a:cs typeface="Poppins"/>
                <a:sym typeface="Poppins"/>
              </a:rPr>
              <a:t>Protecting sensitive health information from breaches is crucial.</a:t>
            </a:r>
          </a:p>
        </p:txBody>
      </p:sp>
      <p:grpSp>
        <p:nvGrpSpPr>
          <p:cNvPr id="5" name="Group 5"/>
          <p:cNvGrpSpPr/>
          <p:nvPr/>
        </p:nvGrpSpPr>
        <p:grpSpPr>
          <a:xfrm>
            <a:off x="16884941" y="4476924"/>
            <a:ext cx="7333405" cy="5999784"/>
            <a:chOff x="0" y="0"/>
            <a:chExt cx="1931432" cy="1580190"/>
          </a:xfrm>
        </p:grpSpPr>
        <p:sp>
          <p:nvSpPr>
            <p:cNvPr id="6" name="Freeform 6"/>
            <p:cNvSpPr/>
            <p:nvPr/>
          </p:nvSpPr>
          <p:spPr>
            <a:xfrm>
              <a:off x="0" y="0"/>
              <a:ext cx="1931432" cy="1580190"/>
            </a:xfrm>
            <a:custGeom>
              <a:avLst/>
              <a:gdLst/>
              <a:ahLst/>
              <a:cxnLst/>
              <a:rect l="l" t="t" r="r" b="b"/>
              <a:pathLst>
                <a:path w="1931432" h="1580190">
                  <a:moveTo>
                    <a:pt x="0" y="0"/>
                  </a:moveTo>
                  <a:lnTo>
                    <a:pt x="1931432" y="0"/>
                  </a:lnTo>
                  <a:lnTo>
                    <a:pt x="1931432" y="1580190"/>
                  </a:lnTo>
                  <a:lnTo>
                    <a:pt x="0" y="1580190"/>
                  </a:lnTo>
                  <a:close/>
                </a:path>
              </a:pathLst>
            </a:custGeom>
            <a:gradFill rotWithShape="1">
              <a:gsLst>
                <a:gs pos="0">
                  <a:srgbClr val="398DFA">
                    <a:alpha val="100000"/>
                  </a:srgbClr>
                </a:gs>
                <a:gs pos="50000">
                  <a:srgbClr val="0151B8">
                    <a:alpha val="24000"/>
                  </a:srgbClr>
                </a:gs>
                <a:gs pos="100000">
                  <a:srgbClr val="0151B8">
                    <a:alpha val="0"/>
                  </a:srgbClr>
                </a:gs>
              </a:gsLst>
              <a:lin ang="5400000"/>
            </a:gradFill>
          </p:spPr>
        </p:sp>
        <p:sp>
          <p:nvSpPr>
            <p:cNvPr id="7" name="TextBox 7"/>
            <p:cNvSpPr txBox="1"/>
            <p:nvPr/>
          </p:nvSpPr>
          <p:spPr>
            <a:xfrm>
              <a:off x="0" y="-57150"/>
              <a:ext cx="1931432" cy="1637340"/>
            </a:xfrm>
            <a:prstGeom prst="rect">
              <a:avLst/>
            </a:prstGeom>
          </p:spPr>
          <p:txBody>
            <a:bodyPr lIns="50800" tIns="50800" rIns="50800" bIns="50800" rtlCol="0" anchor="ctr"/>
            <a:lstStyle/>
            <a:p>
              <a:pPr algn="ctr">
                <a:lnSpc>
                  <a:spcPts val="2735"/>
                </a:lnSpc>
              </a:pPr>
              <a:endParaRPr/>
            </a:p>
          </p:txBody>
        </p:sp>
      </p:grpSp>
      <p:grpSp>
        <p:nvGrpSpPr>
          <p:cNvPr id="8" name="Group 8"/>
          <p:cNvGrpSpPr/>
          <p:nvPr/>
        </p:nvGrpSpPr>
        <p:grpSpPr>
          <a:xfrm rot="-3077455">
            <a:off x="11460316" y="510845"/>
            <a:ext cx="5549480" cy="55494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10" name="TextBox 10"/>
            <p:cNvSpPr txBox="1"/>
            <p:nvPr/>
          </p:nvSpPr>
          <p:spPr>
            <a:xfrm>
              <a:off x="76200" y="38100"/>
              <a:ext cx="660400" cy="698500"/>
            </a:xfrm>
            <a:prstGeom prst="rect">
              <a:avLst/>
            </a:prstGeom>
          </p:spPr>
          <p:txBody>
            <a:bodyPr lIns="29051" tIns="29051" rIns="29051" bIns="29051" rtlCol="0" anchor="ctr"/>
            <a:lstStyle/>
            <a:p>
              <a:pPr algn="ctr">
                <a:lnSpc>
                  <a:spcPts val="2659"/>
                </a:lnSpc>
              </a:pPr>
              <a:endParaRPr/>
            </a:p>
          </p:txBody>
        </p:sp>
      </p:grpSp>
      <p:sp>
        <p:nvSpPr>
          <p:cNvPr id="11" name="TextBox 11"/>
          <p:cNvSpPr txBox="1"/>
          <p:nvPr/>
        </p:nvSpPr>
        <p:spPr>
          <a:xfrm>
            <a:off x="9309484" y="6777328"/>
            <a:ext cx="6302999" cy="782320"/>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Poppins"/>
                <a:ea typeface="Poppins"/>
                <a:cs typeface="Poppins"/>
                <a:sym typeface="Poppins"/>
              </a:rPr>
              <a:t>Resistance from patients and providers to adopt new technologies.</a:t>
            </a:r>
          </a:p>
        </p:txBody>
      </p:sp>
      <p:sp>
        <p:nvSpPr>
          <p:cNvPr id="12" name="TextBox 12"/>
          <p:cNvSpPr txBox="1"/>
          <p:nvPr/>
        </p:nvSpPr>
        <p:spPr>
          <a:xfrm>
            <a:off x="1799052" y="8392646"/>
            <a:ext cx="6195235" cy="782320"/>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Poppins"/>
                <a:ea typeface="Poppins"/>
                <a:cs typeface="Poppins"/>
                <a:sym typeface="Poppins"/>
              </a:rPr>
              <a:t>Difficulty in integrating new tech with existing healthcare systems.</a:t>
            </a:r>
          </a:p>
        </p:txBody>
      </p:sp>
      <p:sp>
        <p:nvSpPr>
          <p:cNvPr id="13" name="TextBox 13"/>
          <p:cNvSpPr txBox="1"/>
          <p:nvPr/>
        </p:nvSpPr>
        <p:spPr>
          <a:xfrm>
            <a:off x="9309484" y="8392646"/>
            <a:ext cx="6302999" cy="782320"/>
          </a:xfrm>
          <a:prstGeom prst="rect">
            <a:avLst/>
          </a:prstGeom>
        </p:spPr>
        <p:txBody>
          <a:bodyPr lIns="0" tIns="0" rIns="0" bIns="0" rtlCol="0" anchor="t">
            <a:spAutoFit/>
          </a:bodyPr>
          <a:lstStyle/>
          <a:p>
            <a:pPr algn="just">
              <a:lnSpc>
                <a:spcPts val="3080"/>
              </a:lnSpc>
            </a:pPr>
            <a:r>
              <a:rPr lang="en-US" sz="2200">
                <a:solidFill>
                  <a:srgbClr val="000000"/>
                </a:solidFill>
                <a:latin typeface="Poppins"/>
                <a:ea typeface="Poppins"/>
                <a:cs typeface="Poppins"/>
                <a:sym typeface="Poppins"/>
              </a:rPr>
              <a:t>Navigating complex regulations surrounding health tech implementation.</a:t>
            </a:r>
          </a:p>
        </p:txBody>
      </p:sp>
      <p:grpSp>
        <p:nvGrpSpPr>
          <p:cNvPr id="14" name="Group 14"/>
          <p:cNvGrpSpPr/>
          <p:nvPr/>
        </p:nvGrpSpPr>
        <p:grpSpPr>
          <a:xfrm>
            <a:off x="1356381" y="6380848"/>
            <a:ext cx="320486" cy="32048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id="16" name="TextBox 16"/>
            <p:cNvSpPr txBox="1"/>
            <p:nvPr/>
          </p:nvSpPr>
          <p:spPr>
            <a:xfrm>
              <a:off x="76200" y="19050"/>
              <a:ext cx="660400" cy="717550"/>
            </a:xfrm>
            <a:prstGeom prst="rect">
              <a:avLst/>
            </a:prstGeom>
          </p:spPr>
          <p:txBody>
            <a:bodyPr lIns="23649" tIns="23649" rIns="23649" bIns="23649" rtlCol="0" anchor="ctr"/>
            <a:lstStyle/>
            <a:p>
              <a:pPr algn="ctr">
                <a:lnSpc>
                  <a:spcPts val="2735"/>
                </a:lnSpc>
              </a:pPr>
              <a:endParaRPr/>
            </a:p>
          </p:txBody>
        </p:sp>
      </p:grpSp>
      <p:grpSp>
        <p:nvGrpSpPr>
          <p:cNvPr id="17" name="Group 17"/>
          <p:cNvGrpSpPr/>
          <p:nvPr/>
        </p:nvGrpSpPr>
        <p:grpSpPr>
          <a:xfrm>
            <a:off x="8866813" y="6380848"/>
            <a:ext cx="320486" cy="32048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id="19" name="TextBox 19"/>
            <p:cNvSpPr txBox="1"/>
            <p:nvPr/>
          </p:nvSpPr>
          <p:spPr>
            <a:xfrm>
              <a:off x="76200" y="19050"/>
              <a:ext cx="660400" cy="717550"/>
            </a:xfrm>
            <a:prstGeom prst="rect">
              <a:avLst/>
            </a:prstGeom>
          </p:spPr>
          <p:txBody>
            <a:bodyPr lIns="23649" tIns="23649" rIns="23649" bIns="23649" rtlCol="0" anchor="ctr"/>
            <a:lstStyle/>
            <a:p>
              <a:pPr algn="ctr">
                <a:lnSpc>
                  <a:spcPts val="2735"/>
                </a:lnSpc>
              </a:pPr>
              <a:endParaRPr/>
            </a:p>
          </p:txBody>
        </p:sp>
      </p:grpSp>
      <p:grpSp>
        <p:nvGrpSpPr>
          <p:cNvPr id="20" name="Group 20"/>
          <p:cNvGrpSpPr/>
          <p:nvPr/>
        </p:nvGrpSpPr>
        <p:grpSpPr>
          <a:xfrm>
            <a:off x="1356381" y="7986641"/>
            <a:ext cx="320486" cy="32048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id="22" name="TextBox 22"/>
            <p:cNvSpPr txBox="1"/>
            <p:nvPr/>
          </p:nvSpPr>
          <p:spPr>
            <a:xfrm>
              <a:off x="76200" y="19050"/>
              <a:ext cx="660400" cy="717550"/>
            </a:xfrm>
            <a:prstGeom prst="rect">
              <a:avLst/>
            </a:prstGeom>
          </p:spPr>
          <p:txBody>
            <a:bodyPr lIns="23649" tIns="23649" rIns="23649" bIns="23649" rtlCol="0" anchor="ctr"/>
            <a:lstStyle/>
            <a:p>
              <a:pPr algn="ctr">
                <a:lnSpc>
                  <a:spcPts val="2735"/>
                </a:lnSpc>
              </a:pPr>
              <a:endParaRPr/>
            </a:p>
          </p:txBody>
        </p:sp>
      </p:grpSp>
      <p:grpSp>
        <p:nvGrpSpPr>
          <p:cNvPr id="23" name="Group 23"/>
          <p:cNvGrpSpPr/>
          <p:nvPr/>
        </p:nvGrpSpPr>
        <p:grpSpPr>
          <a:xfrm>
            <a:off x="8866813" y="7986641"/>
            <a:ext cx="320486" cy="32048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id="25" name="TextBox 25"/>
            <p:cNvSpPr txBox="1"/>
            <p:nvPr/>
          </p:nvSpPr>
          <p:spPr>
            <a:xfrm>
              <a:off x="76200" y="19050"/>
              <a:ext cx="660400" cy="717550"/>
            </a:xfrm>
            <a:prstGeom prst="rect">
              <a:avLst/>
            </a:prstGeom>
          </p:spPr>
          <p:txBody>
            <a:bodyPr lIns="23649" tIns="23649" rIns="23649" bIns="23649" rtlCol="0" anchor="ctr"/>
            <a:lstStyle/>
            <a:p>
              <a:pPr algn="ctr">
                <a:lnSpc>
                  <a:spcPts val="2735"/>
                </a:lnSpc>
              </a:pPr>
              <a:endParaRPr/>
            </a:p>
          </p:txBody>
        </p:sp>
      </p:grpSp>
      <p:sp>
        <p:nvSpPr>
          <p:cNvPr id="26" name="Freeform 26"/>
          <p:cNvSpPr/>
          <p:nvPr/>
        </p:nvSpPr>
        <p:spPr>
          <a:xfrm>
            <a:off x="1399407" y="6456695"/>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7" name="Freeform 27"/>
          <p:cNvSpPr/>
          <p:nvPr/>
        </p:nvSpPr>
        <p:spPr>
          <a:xfrm>
            <a:off x="8909839" y="6456695"/>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8" name="Freeform 28"/>
          <p:cNvSpPr/>
          <p:nvPr/>
        </p:nvSpPr>
        <p:spPr>
          <a:xfrm>
            <a:off x="1399407" y="8062488"/>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9" name="Freeform 29"/>
          <p:cNvSpPr/>
          <p:nvPr/>
        </p:nvSpPr>
        <p:spPr>
          <a:xfrm>
            <a:off x="8909839" y="8062488"/>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0" name="TextBox 30"/>
          <p:cNvSpPr txBox="1"/>
          <p:nvPr/>
        </p:nvSpPr>
        <p:spPr>
          <a:xfrm>
            <a:off x="1799052" y="6239605"/>
            <a:ext cx="6195235" cy="515249"/>
          </a:xfrm>
          <a:prstGeom prst="rect">
            <a:avLst/>
          </a:prstGeom>
        </p:spPr>
        <p:txBody>
          <a:bodyPr lIns="0" tIns="0" rIns="0" bIns="0" rtlCol="0" anchor="t">
            <a:spAutoFit/>
          </a:bodyPr>
          <a:lstStyle/>
          <a:p>
            <a:pPr algn="just">
              <a:lnSpc>
                <a:spcPts val="4044"/>
              </a:lnSpc>
              <a:spcBef>
                <a:spcPct val="0"/>
              </a:spcBef>
            </a:pPr>
            <a:r>
              <a:rPr lang="en-US" sz="2889" b="1">
                <a:solidFill>
                  <a:srgbClr val="0453B9"/>
                </a:solidFill>
                <a:latin typeface="Poppins Semi-Bold"/>
                <a:ea typeface="Poppins Semi-Bold"/>
                <a:cs typeface="Poppins Semi-Bold"/>
                <a:sym typeface="Poppins Semi-Bold"/>
              </a:rPr>
              <a:t>Data Privacy Concerns</a:t>
            </a:r>
          </a:p>
        </p:txBody>
      </p:sp>
      <p:sp>
        <p:nvSpPr>
          <p:cNvPr id="31" name="TextBox 31"/>
          <p:cNvSpPr txBox="1"/>
          <p:nvPr/>
        </p:nvSpPr>
        <p:spPr>
          <a:xfrm>
            <a:off x="9309484" y="6239605"/>
            <a:ext cx="6302999" cy="515249"/>
          </a:xfrm>
          <a:prstGeom prst="rect">
            <a:avLst/>
          </a:prstGeom>
        </p:spPr>
        <p:txBody>
          <a:bodyPr lIns="0" tIns="0" rIns="0" bIns="0" rtlCol="0" anchor="t">
            <a:spAutoFit/>
          </a:bodyPr>
          <a:lstStyle/>
          <a:p>
            <a:pPr algn="just">
              <a:lnSpc>
                <a:spcPts val="4044"/>
              </a:lnSpc>
              <a:spcBef>
                <a:spcPct val="0"/>
              </a:spcBef>
            </a:pPr>
            <a:r>
              <a:rPr lang="en-US" sz="2889" b="1">
                <a:solidFill>
                  <a:srgbClr val="0453B9"/>
                </a:solidFill>
                <a:latin typeface="Poppins Semi-Bold"/>
                <a:ea typeface="Poppins Semi-Bold"/>
                <a:cs typeface="Poppins Semi-Bold"/>
                <a:sym typeface="Poppins Semi-Bold"/>
              </a:rPr>
              <a:t>User Adoption</a:t>
            </a:r>
          </a:p>
        </p:txBody>
      </p:sp>
      <p:sp>
        <p:nvSpPr>
          <p:cNvPr id="32" name="TextBox 32"/>
          <p:cNvSpPr txBox="1"/>
          <p:nvPr/>
        </p:nvSpPr>
        <p:spPr>
          <a:xfrm>
            <a:off x="1799052" y="7845398"/>
            <a:ext cx="6195235" cy="515249"/>
          </a:xfrm>
          <a:prstGeom prst="rect">
            <a:avLst/>
          </a:prstGeom>
        </p:spPr>
        <p:txBody>
          <a:bodyPr lIns="0" tIns="0" rIns="0" bIns="0" rtlCol="0" anchor="t">
            <a:spAutoFit/>
          </a:bodyPr>
          <a:lstStyle/>
          <a:p>
            <a:pPr algn="just">
              <a:lnSpc>
                <a:spcPts val="4044"/>
              </a:lnSpc>
              <a:spcBef>
                <a:spcPct val="0"/>
              </a:spcBef>
            </a:pPr>
            <a:r>
              <a:rPr lang="en-US" sz="2889" b="1">
                <a:solidFill>
                  <a:srgbClr val="0453B9"/>
                </a:solidFill>
                <a:latin typeface="Poppins Semi-Bold"/>
                <a:ea typeface="Poppins Semi-Bold"/>
                <a:cs typeface="Poppins Semi-Bold"/>
                <a:sym typeface="Poppins Semi-Bold"/>
              </a:rPr>
              <a:t>Integration Issues</a:t>
            </a:r>
          </a:p>
        </p:txBody>
      </p:sp>
      <p:sp>
        <p:nvSpPr>
          <p:cNvPr id="33" name="TextBox 33"/>
          <p:cNvSpPr txBox="1"/>
          <p:nvPr/>
        </p:nvSpPr>
        <p:spPr>
          <a:xfrm>
            <a:off x="9309484" y="7845398"/>
            <a:ext cx="6302999" cy="515249"/>
          </a:xfrm>
          <a:prstGeom prst="rect">
            <a:avLst/>
          </a:prstGeom>
        </p:spPr>
        <p:txBody>
          <a:bodyPr lIns="0" tIns="0" rIns="0" bIns="0" rtlCol="0" anchor="t">
            <a:spAutoFit/>
          </a:bodyPr>
          <a:lstStyle/>
          <a:p>
            <a:pPr algn="just">
              <a:lnSpc>
                <a:spcPts val="4044"/>
              </a:lnSpc>
              <a:spcBef>
                <a:spcPct val="0"/>
              </a:spcBef>
            </a:pPr>
            <a:r>
              <a:rPr lang="en-US" sz="2889" b="1">
                <a:solidFill>
                  <a:srgbClr val="0453B9"/>
                </a:solidFill>
                <a:latin typeface="Poppins Semi-Bold"/>
                <a:ea typeface="Poppins Semi-Bold"/>
                <a:cs typeface="Poppins Semi-Bold"/>
                <a:sym typeface="Poppins Semi-Bold"/>
              </a:rPr>
              <a:t>Regulatory Compliance</a:t>
            </a:r>
          </a:p>
        </p:txBody>
      </p:sp>
      <p:grpSp>
        <p:nvGrpSpPr>
          <p:cNvPr id="34" name="Group 34"/>
          <p:cNvGrpSpPr/>
          <p:nvPr/>
        </p:nvGrpSpPr>
        <p:grpSpPr>
          <a:xfrm rot="1854028">
            <a:off x="8963280" y="-1240882"/>
            <a:ext cx="13817076" cy="4846894"/>
            <a:chOff x="0" y="0"/>
            <a:chExt cx="3639065" cy="1276548"/>
          </a:xfrm>
        </p:grpSpPr>
        <p:sp>
          <p:nvSpPr>
            <p:cNvPr id="35" name="Freeform 35"/>
            <p:cNvSpPr/>
            <p:nvPr/>
          </p:nvSpPr>
          <p:spPr>
            <a:xfrm>
              <a:off x="0" y="0"/>
              <a:ext cx="3639065" cy="1276548"/>
            </a:xfrm>
            <a:custGeom>
              <a:avLst/>
              <a:gdLst/>
              <a:ahLst/>
              <a:cxnLst/>
              <a:rect l="l" t="t" r="r" b="b"/>
              <a:pathLst>
                <a:path w="3639065" h="1276548">
                  <a:moveTo>
                    <a:pt x="0" y="0"/>
                  </a:moveTo>
                  <a:lnTo>
                    <a:pt x="3639065" y="0"/>
                  </a:lnTo>
                  <a:lnTo>
                    <a:pt x="3639065" y="1276548"/>
                  </a:lnTo>
                  <a:lnTo>
                    <a:pt x="0" y="1276548"/>
                  </a:lnTo>
                  <a:close/>
                </a:path>
              </a:pathLst>
            </a:custGeom>
            <a:gradFill rotWithShape="1">
              <a:gsLst>
                <a:gs pos="0">
                  <a:srgbClr val="0453B9">
                    <a:alpha val="100000"/>
                  </a:srgbClr>
                </a:gs>
                <a:gs pos="100000">
                  <a:srgbClr val="3881DF">
                    <a:alpha val="100000"/>
                  </a:srgbClr>
                </a:gs>
              </a:gsLst>
              <a:lin ang="5400000"/>
            </a:gradFill>
          </p:spPr>
        </p:sp>
        <p:sp>
          <p:nvSpPr>
            <p:cNvPr id="36" name="TextBox 36"/>
            <p:cNvSpPr txBox="1"/>
            <p:nvPr/>
          </p:nvSpPr>
          <p:spPr>
            <a:xfrm>
              <a:off x="0" y="-57150"/>
              <a:ext cx="3639065" cy="1333698"/>
            </a:xfrm>
            <a:prstGeom prst="rect">
              <a:avLst/>
            </a:prstGeom>
          </p:spPr>
          <p:txBody>
            <a:bodyPr lIns="50800" tIns="50800" rIns="50800" bIns="50800" rtlCol="0" anchor="ctr"/>
            <a:lstStyle/>
            <a:p>
              <a:pPr algn="ctr">
                <a:lnSpc>
                  <a:spcPts val="2735"/>
                </a:lnSpc>
              </a:pPr>
              <a:endParaRPr/>
            </a:p>
          </p:txBody>
        </p:sp>
      </p:grpSp>
      <p:grpSp>
        <p:nvGrpSpPr>
          <p:cNvPr id="37" name="Group 37"/>
          <p:cNvGrpSpPr/>
          <p:nvPr/>
        </p:nvGrpSpPr>
        <p:grpSpPr>
          <a:xfrm rot="-8191885">
            <a:off x="12384402" y="-1209390"/>
            <a:ext cx="9305705" cy="4558836"/>
            <a:chOff x="0" y="0"/>
            <a:chExt cx="2450885" cy="1200681"/>
          </a:xfrm>
        </p:grpSpPr>
        <p:sp>
          <p:nvSpPr>
            <p:cNvPr id="38" name="Freeform 38"/>
            <p:cNvSpPr/>
            <p:nvPr/>
          </p:nvSpPr>
          <p:spPr>
            <a:xfrm>
              <a:off x="0" y="0"/>
              <a:ext cx="2450885" cy="1200681"/>
            </a:xfrm>
            <a:custGeom>
              <a:avLst/>
              <a:gdLst/>
              <a:ahLst/>
              <a:cxnLst/>
              <a:rect l="l" t="t" r="r" b="b"/>
              <a:pathLst>
                <a:path w="2450885" h="1200681">
                  <a:moveTo>
                    <a:pt x="0" y="0"/>
                  </a:moveTo>
                  <a:lnTo>
                    <a:pt x="2450885" y="0"/>
                  </a:lnTo>
                  <a:lnTo>
                    <a:pt x="2450885" y="1200681"/>
                  </a:lnTo>
                  <a:lnTo>
                    <a:pt x="0" y="1200681"/>
                  </a:lnTo>
                  <a:close/>
                </a:path>
              </a:pathLst>
            </a:custGeom>
            <a:gradFill rotWithShape="1">
              <a:gsLst>
                <a:gs pos="0">
                  <a:srgbClr val="398DFA">
                    <a:alpha val="100000"/>
                  </a:srgbClr>
                </a:gs>
                <a:gs pos="50000">
                  <a:srgbClr val="0151B8">
                    <a:alpha val="100000"/>
                  </a:srgbClr>
                </a:gs>
                <a:gs pos="100000">
                  <a:srgbClr val="0151B8">
                    <a:alpha val="0"/>
                  </a:srgbClr>
                </a:gs>
              </a:gsLst>
              <a:lin ang="5400000"/>
            </a:gradFill>
          </p:spPr>
        </p:sp>
        <p:sp>
          <p:nvSpPr>
            <p:cNvPr id="39" name="TextBox 39"/>
            <p:cNvSpPr txBox="1"/>
            <p:nvPr/>
          </p:nvSpPr>
          <p:spPr>
            <a:xfrm>
              <a:off x="0" y="-57150"/>
              <a:ext cx="2450885" cy="1257831"/>
            </a:xfrm>
            <a:prstGeom prst="rect">
              <a:avLst/>
            </a:prstGeom>
          </p:spPr>
          <p:txBody>
            <a:bodyPr lIns="50800" tIns="50800" rIns="50800" bIns="50800" rtlCol="0" anchor="ctr"/>
            <a:lstStyle/>
            <a:p>
              <a:pPr algn="ctr">
                <a:lnSpc>
                  <a:spcPts val="2735"/>
                </a:lnSpc>
              </a:pPr>
              <a:endParaRPr/>
            </a:p>
          </p:txBody>
        </p:sp>
      </p:grpSp>
      <p:grpSp>
        <p:nvGrpSpPr>
          <p:cNvPr id="40" name="Group 40"/>
          <p:cNvGrpSpPr/>
          <p:nvPr/>
        </p:nvGrpSpPr>
        <p:grpSpPr>
          <a:xfrm>
            <a:off x="11729541" y="780070"/>
            <a:ext cx="5011030" cy="5011030"/>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791" r="-6021"/>
              </a:stretch>
            </a:blipFill>
            <a:ln w="123825" cap="sq">
              <a:solidFill>
                <a:srgbClr val="FFFFFF"/>
              </a:solidFill>
              <a:prstDash val="solid"/>
              <a:miter/>
            </a:ln>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800770">
            <a:off x="7116031" y="1975846"/>
            <a:ext cx="4622986" cy="46229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4" name="TextBox 4"/>
            <p:cNvSpPr txBox="1"/>
            <p:nvPr/>
          </p:nvSpPr>
          <p:spPr>
            <a:xfrm>
              <a:off x="76200" y="38100"/>
              <a:ext cx="660400" cy="698500"/>
            </a:xfrm>
            <a:prstGeom prst="rect">
              <a:avLst/>
            </a:prstGeom>
          </p:spPr>
          <p:txBody>
            <a:bodyPr lIns="29899" tIns="29899" rIns="29899" bIns="29899" rtlCol="0" anchor="ctr"/>
            <a:lstStyle/>
            <a:p>
              <a:pPr algn="ctr">
                <a:lnSpc>
                  <a:spcPts val="2659"/>
                </a:lnSpc>
              </a:pPr>
              <a:endParaRPr/>
            </a:p>
          </p:txBody>
        </p:sp>
      </p:grpSp>
      <p:grpSp>
        <p:nvGrpSpPr>
          <p:cNvPr id="5" name="Group 5"/>
          <p:cNvGrpSpPr/>
          <p:nvPr/>
        </p:nvGrpSpPr>
        <p:grpSpPr>
          <a:xfrm rot="3800770">
            <a:off x="11990941" y="1975846"/>
            <a:ext cx="4622986" cy="46229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7" name="TextBox 7"/>
            <p:cNvSpPr txBox="1"/>
            <p:nvPr/>
          </p:nvSpPr>
          <p:spPr>
            <a:xfrm>
              <a:off x="76200" y="38100"/>
              <a:ext cx="660400" cy="698500"/>
            </a:xfrm>
            <a:prstGeom prst="rect">
              <a:avLst/>
            </a:prstGeom>
          </p:spPr>
          <p:txBody>
            <a:bodyPr lIns="29899" tIns="29899" rIns="29899" bIns="29899" rtlCol="0" anchor="ctr"/>
            <a:lstStyle/>
            <a:p>
              <a:pPr algn="ctr">
                <a:lnSpc>
                  <a:spcPts val="2659"/>
                </a:lnSpc>
              </a:pPr>
              <a:endParaRPr/>
            </a:p>
          </p:txBody>
        </p:sp>
      </p:grpSp>
      <p:grpSp>
        <p:nvGrpSpPr>
          <p:cNvPr id="8" name="Group 8"/>
          <p:cNvGrpSpPr/>
          <p:nvPr/>
        </p:nvGrpSpPr>
        <p:grpSpPr>
          <a:xfrm>
            <a:off x="-6548589" y="692032"/>
            <a:ext cx="7333405" cy="5999784"/>
            <a:chOff x="0" y="0"/>
            <a:chExt cx="1931432" cy="1580190"/>
          </a:xfrm>
        </p:grpSpPr>
        <p:sp>
          <p:nvSpPr>
            <p:cNvPr id="9" name="Freeform 9"/>
            <p:cNvSpPr/>
            <p:nvPr/>
          </p:nvSpPr>
          <p:spPr>
            <a:xfrm>
              <a:off x="0" y="0"/>
              <a:ext cx="1931432" cy="1580190"/>
            </a:xfrm>
            <a:custGeom>
              <a:avLst/>
              <a:gdLst/>
              <a:ahLst/>
              <a:cxnLst/>
              <a:rect l="l" t="t" r="r" b="b"/>
              <a:pathLst>
                <a:path w="1931432" h="1580190">
                  <a:moveTo>
                    <a:pt x="105571" y="0"/>
                  </a:moveTo>
                  <a:lnTo>
                    <a:pt x="1825861" y="0"/>
                  </a:lnTo>
                  <a:cubicBezTo>
                    <a:pt x="1884166" y="0"/>
                    <a:pt x="1931432" y="47266"/>
                    <a:pt x="1931432" y="105571"/>
                  </a:cubicBezTo>
                  <a:lnTo>
                    <a:pt x="1931432" y="1474620"/>
                  </a:lnTo>
                  <a:cubicBezTo>
                    <a:pt x="1931432" y="1502619"/>
                    <a:pt x="1920309" y="1529471"/>
                    <a:pt x="1900511" y="1549269"/>
                  </a:cubicBezTo>
                  <a:cubicBezTo>
                    <a:pt x="1880713" y="1569068"/>
                    <a:pt x="1853860" y="1580190"/>
                    <a:pt x="1825861" y="1580190"/>
                  </a:cubicBezTo>
                  <a:lnTo>
                    <a:pt x="105571" y="1580190"/>
                  </a:lnTo>
                  <a:cubicBezTo>
                    <a:pt x="47266" y="1580190"/>
                    <a:pt x="0" y="1532925"/>
                    <a:pt x="0" y="1474620"/>
                  </a:cubicBezTo>
                  <a:lnTo>
                    <a:pt x="0" y="105571"/>
                  </a:lnTo>
                  <a:cubicBezTo>
                    <a:pt x="0" y="47266"/>
                    <a:pt x="47266" y="0"/>
                    <a:pt x="105571" y="0"/>
                  </a:cubicBezTo>
                  <a:close/>
                </a:path>
              </a:pathLst>
            </a:custGeom>
            <a:gradFill rotWithShape="1">
              <a:gsLst>
                <a:gs pos="0">
                  <a:srgbClr val="398DFA">
                    <a:alpha val="100000"/>
                  </a:srgbClr>
                </a:gs>
                <a:gs pos="50000">
                  <a:srgbClr val="0151B8">
                    <a:alpha val="24000"/>
                  </a:srgbClr>
                </a:gs>
                <a:gs pos="100000">
                  <a:srgbClr val="0151B8">
                    <a:alpha val="0"/>
                  </a:srgbClr>
                </a:gs>
              </a:gsLst>
              <a:lin ang="5400000"/>
            </a:gradFill>
          </p:spPr>
        </p:sp>
        <p:sp>
          <p:nvSpPr>
            <p:cNvPr id="10" name="TextBox 10"/>
            <p:cNvSpPr txBox="1"/>
            <p:nvPr/>
          </p:nvSpPr>
          <p:spPr>
            <a:xfrm>
              <a:off x="0" y="-57150"/>
              <a:ext cx="1931432" cy="1637340"/>
            </a:xfrm>
            <a:prstGeom prst="rect">
              <a:avLst/>
            </a:prstGeom>
          </p:spPr>
          <p:txBody>
            <a:bodyPr lIns="50800" tIns="50800" rIns="50800" bIns="50800" rtlCol="0" anchor="ctr"/>
            <a:lstStyle/>
            <a:p>
              <a:pPr algn="ctr">
                <a:lnSpc>
                  <a:spcPts val="2735"/>
                </a:lnSpc>
              </a:pPr>
              <a:endParaRPr/>
            </a:p>
          </p:txBody>
        </p:sp>
      </p:grpSp>
      <p:grpSp>
        <p:nvGrpSpPr>
          <p:cNvPr id="11" name="Group 11"/>
          <p:cNvGrpSpPr/>
          <p:nvPr/>
        </p:nvGrpSpPr>
        <p:grpSpPr>
          <a:xfrm rot="5400000">
            <a:off x="6203733" y="-1797267"/>
            <a:ext cx="5880534" cy="18288000"/>
            <a:chOff x="0" y="0"/>
            <a:chExt cx="1548783" cy="4816593"/>
          </a:xfrm>
        </p:grpSpPr>
        <p:sp>
          <p:nvSpPr>
            <p:cNvPr id="12" name="Freeform 12"/>
            <p:cNvSpPr/>
            <p:nvPr/>
          </p:nvSpPr>
          <p:spPr>
            <a:xfrm>
              <a:off x="0" y="0"/>
              <a:ext cx="1548783" cy="4816592"/>
            </a:xfrm>
            <a:custGeom>
              <a:avLst/>
              <a:gdLst/>
              <a:ahLst/>
              <a:cxnLst/>
              <a:rect l="l" t="t" r="r" b="b"/>
              <a:pathLst>
                <a:path w="1548783" h="4816592">
                  <a:moveTo>
                    <a:pt x="0" y="0"/>
                  </a:moveTo>
                  <a:lnTo>
                    <a:pt x="1548783" y="0"/>
                  </a:lnTo>
                  <a:lnTo>
                    <a:pt x="1548783" y="4816592"/>
                  </a:lnTo>
                  <a:lnTo>
                    <a:pt x="0" y="4816592"/>
                  </a:lnTo>
                  <a:close/>
                </a:path>
              </a:pathLst>
            </a:custGeom>
            <a:gradFill rotWithShape="1">
              <a:gsLst>
                <a:gs pos="0">
                  <a:srgbClr val="0453B9">
                    <a:alpha val="100000"/>
                  </a:srgbClr>
                </a:gs>
                <a:gs pos="100000">
                  <a:srgbClr val="3881DF">
                    <a:alpha val="100000"/>
                  </a:srgbClr>
                </a:gs>
              </a:gsLst>
              <a:lin ang="5400000"/>
            </a:gradFill>
          </p:spPr>
        </p:sp>
        <p:sp>
          <p:nvSpPr>
            <p:cNvPr id="13" name="TextBox 13"/>
            <p:cNvSpPr txBox="1"/>
            <p:nvPr/>
          </p:nvSpPr>
          <p:spPr>
            <a:xfrm>
              <a:off x="0" y="-57150"/>
              <a:ext cx="1548783" cy="4873743"/>
            </a:xfrm>
            <a:prstGeom prst="rect">
              <a:avLst/>
            </a:prstGeom>
          </p:spPr>
          <p:txBody>
            <a:bodyPr lIns="50800" tIns="50800" rIns="50800" bIns="50800" rtlCol="0" anchor="ctr"/>
            <a:lstStyle/>
            <a:p>
              <a:pPr algn="ctr">
                <a:lnSpc>
                  <a:spcPts val="2735"/>
                </a:lnSpc>
              </a:pPr>
              <a:endParaRPr/>
            </a:p>
          </p:txBody>
        </p:sp>
      </p:grpSp>
      <p:sp>
        <p:nvSpPr>
          <p:cNvPr id="14" name="TextBox 14"/>
          <p:cNvSpPr txBox="1"/>
          <p:nvPr/>
        </p:nvSpPr>
        <p:spPr>
          <a:xfrm>
            <a:off x="1553847" y="6049051"/>
            <a:ext cx="6140679" cy="941806"/>
          </a:xfrm>
          <a:prstGeom prst="rect">
            <a:avLst/>
          </a:prstGeom>
        </p:spPr>
        <p:txBody>
          <a:bodyPr lIns="0" tIns="0" rIns="0" bIns="0" rtlCol="0" anchor="t">
            <a:spAutoFit/>
          </a:bodyPr>
          <a:lstStyle/>
          <a:p>
            <a:pPr algn="l">
              <a:lnSpc>
                <a:spcPts val="7362"/>
              </a:lnSpc>
            </a:pPr>
            <a:r>
              <a:rPr lang="en-US" sz="6401" b="1">
                <a:solidFill>
                  <a:srgbClr val="FFFFFF"/>
                </a:solidFill>
                <a:latin typeface="Aileron Bold"/>
                <a:ea typeface="Aileron Bold"/>
                <a:cs typeface="Aileron Bold"/>
                <a:sym typeface="Aileron Bold"/>
              </a:rPr>
              <a:t>Conclusion</a:t>
            </a:r>
          </a:p>
        </p:txBody>
      </p:sp>
      <p:sp>
        <p:nvSpPr>
          <p:cNvPr id="15" name="TextBox 15"/>
          <p:cNvSpPr txBox="1"/>
          <p:nvPr/>
        </p:nvSpPr>
        <p:spPr>
          <a:xfrm>
            <a:off x="1553847" y="7361555"/>
            <a:ext cx="14948860" cy="1953895"/>
          </a:xfrm>
          <a:prstGeom prst="rect">
            <a:avLst/>
          </a:prstGeom>
        </p:spPr>
        <p:txBody>
          <a:bodyPr lIns="0" tIns="0" rIns="0" bIns="0" rtlCol="0" anchor="t">
            <a:spAutoFit/>
          </a:bodyPr>
          <a:lstStyle/>
          <a:p>
            <a:pPr algn="just">
              <a:lnSpc>
                <a:spcPts val="3080"/>
              </a:lnSpc>
              <a:spcBef>
                <a:spcPct val="0"/>
              </a:spcBef>
            </a:pPr>
            <a:r>
              <a:rPr lang="en-US" sz="2200">
                <a:solidFill>
                  <a:srgbClr val="FFFFFF"/>
                </a:solidFill>
                <a:latin typeface="Poppins"/>
                <a:ea typeface="Poppins"/>
                <a:cs typeface="Poppins"/>
                <a:sym typeface="Poppins"/>
              </a:rPr>
              <a:t>In summary, health technology plays a vital role in enhancing wellness and improving healthcare delivery. The integration of digital tools, wearable devices, telemedicine, and AI empowers individuals to manage their health proactively. However, addressing challenges such as data privacy, integration, and user adoption is essential for maximizing the benefits of health tech. By working together, stakeholders can create a healthcare environment that embraces technology while ensuring patient safety and satisfaction.</a:t>
            </a:r>
          </a:p>
        </p:txBody>
      </p:sp>
      <p:grpSp>
        <p:nvGrpSpPr>
          <p:cNvPr id="16" name="Group 16"/>
          <p:cNvGrpSpPr/>
          <p:nvPr/>
        </p:nvGrpSpPr>
        <p:grpSpPr>
          <a:xfrm>
            <a:off x="7340308" y="2200123"/>
            <a:ext cx="4174431" cy="417443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9667" r="-10144"/>
              </a:stretch>
            </a:blipFill>
            <a:ln w="123825" cap="sq">
              <a:solidFill>
                <a:srgbClr val="FFFFFF"/>
              </a:solidFill>
              <a:prstDash val="solid"/>
              <a:miter/>
            </a:ln>
          </p:spPr>
        </p:sp>
      </p:grpSp>
      <p:grpSp>
        <p:nvGrpSpPr>
          <p:cNvPr id="18" name="Group 18"/>
          <p:cNvGrpSpPr/>
          <p:nvPr/>
        </p:nvGrpSpPr>
        <p:grpSpPr>
          <a:xfrm>
            <a:off x="12215218" y="2200123"/>
            <a:ext cx="4174431" cy="417443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a:ln w="123825" cap="sq">
              <a:solidFill>
                <a:srgbClr val="FFFFFF"/>
              </a:solidFill>
              <a:prstDash val="solid"/>
              <a:miter/>
            </a:ln>
          </p:spPr>
        </p:sp>
      </p:grpSp>
      <p:grpSp>
        <p:nvGrpSpPr>
          <p:cNvPr id="20" name="Group 20"/>
          <p:cNvGrpSpPr/>
          <p:nvPr/>
        </p:nvGrpSpPr>
        <p:grpSpPr>
          <a:xfrm>
            <a:off x="17288086" y="6020476"/>
            <a:ext cx="7333405" cy="5999784"/>
            <a:chOff x="0" y="0"/>
            <a:chExt cx="1931432" cy="1580190"/>
          </a:xfrm>
        </p:grpSpPr>
        <p:sp>
          <p:nvSpPr>
            <p:cNvPr id="21" name="Freeform 21"/>
            <p:cNvSpPr/>
            <p:nvPr/>
          </p:nvSpPr>
          <p:spPr>
            <a:xfrm>
              <a:off x="0" y="0"/>
              <a:ext cx="1931432" cy="1580190"/>
            </a:xfrm>
            <a:custGeom>
              <a:avLst/>
              <a:gdLst/>
              <a:ahLst/>
              <a:cxnLst/>
              <a:rect l="l" t="t" r="r" b="b"/>
              <a:pathLst>
                <a:path w="1931432" h="1580190">
                  <a:moveTo>
                    <a:pt x="105571" y="0"/>
                  </a:moveTo>
                  <a:lnTo>
                    <a:pt x="1825861" y="0"/>
                  </a:lnTo>
                  <a:cubicBezTo>
                    <a:pt x="1884166" y="0"/>
                    <a:pt x="1931432" y="47266"/>
                    <a:pt x="1931432" y="105571"/>
                  </a:cubicBezTo>
                  <a:lnTo>
                    <a:pt x="1931432" y="1474620"/>
                  </a:lnTo>
                  <a:cubicBezTo>
                    <a:pt x="1931432" y="1502619"/>
                    <a:pt x="1920309" y="1529471"/>
                    <a:pt x="1900511" y="1549269"/>
                  </a:cubicBezTo>
                  <a:cubicBezTo>
                    <a:pt x="1880713" y="1569068"/>
                    <a:pt x="1853860" y="1580190"/>
                    <a:pt x="1825861" y="1580190"/>
                  </a:cubicBezTo>
                  <a:lnTo>
                    <a:pt x="105571" y="1580190"/>
                  </a:lnTo>
                  <a:cubicBezTo>
                    <a:pt x="47266" y="1580190"/>
                    <a:pt x="0" y="1532925"/>
                    <a:pt x="0" y="1474620"/>
                  </a:cubicBezTo>
                  <a:lnTo>
                    <a:pt x="0" y="105571"/>
                  </a:lnTo>
                  <a:cubicBezTo>
                    <a:pt x="0" y="47266"/>
                    <a:pt x="47266" y="0"/>
                    <a:pt x="105571" y="0"/>
                  </a:cubicBezTo>
                  <a:close/>
                </a:path>
              </a:pathLst>
            </a:custGeom>
            <a:gradFill rotWithShape="1">
              <a:gsLst>
                <a:gs pos="0">
                  <a:srgbClr val="398DFA">
                    <a:alpha val="100000"/>
                  </a:srgbClr>
                </a:gs>
                <a:gs pos="50000">
                  <a:srgbClr val="0151B8">
                    <a:alpha val="24000"/>
                  </a:srgbClr>
                </a:gs>
                <a:gs pos="100000">
                  <a:srgbClr val="0151B8">
                    <a:alpha val="0"/>
                  </a:srgbClr>
                </a:gs>
              </a:gsLst>
              <a:lin ang="5400000"/>
            </a:gradFill>
          </p:spPr>
        </p:sp>
        <p:sp>
          <p:nvSpPr>
            <p:cNvPr id="22" name="TextBox 22"/>
            <p:cNvSpPr txBox="1"/>
            <p:nvPr/>
          </p:nvSpPr>
          <p:spPr>
            <a:xfrm>
              <a:off x="0" y="-57150"/>
              <a:ext cx="1931432" cy="1637340"/>
            </a:xfrm>
            <a:prstGeom prst="rect">
              <a:avLst/>
            </a:prstGeom>
          </p:spPr>
          <p:txBody>
            <a:bodyPr lIns="50800" tIns="50800" rIns="50800" bIns="50800" rtlCol="0" anchor="ctr"/>
            <a:lstStyle/>
            <a:p>
              <a:pPr algn="ctr">
                <a:lnSpc>
                  <a:spcPts val="2735"/>
                </a:lnSpc>
              </a:pPr>
              <a:endParaRPr/>
            </a:p>
          </p:txBody>
        </p:sp>
      </p:grpSp>
      <p:grpSp>
        <p:nvGrpSpPr>
          <p:cNvPr id="23" name="Group 23"/>
          <p:cNvGrpSpPr/>
          <p:nvPr/>
        </p:nvGrpSpPr>
        <p:grpSpPr>
          <a:xfrm rot="6525104">
            <a:off x="2591299" y="-1967133"/>
            <a:ext cx="4334316" cy="433431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id="25" name="TextBox 25"/>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6" name="Freeform 26"/>
          <p:cNvSpPr/>
          <p:nvPr/>
        </p:nvSpPr>
        <p:spPr>
          <a:xfrm>
            <a:off x="4022264" y="1999606"/>
            <a:ext cx="1221605" cy="658083"/>
          </a:xfrm>
          <a:custGeom>
            <a:avLst/>
            <a:gdLst/>
            <a:ahLst/>
            <a:cxnLst/>
            <a:rect l="l" t="t" r="r" b="b"/>
            <a:pathLst>
              <a:path w="1221605" h="658083">
                <a:moveTo>
                  <a:pt x="0" y="0"/>
                </a:moveTo>
                <a:lnTo>
                  <a:pt x="1221605" y="0"/>
                </a:lnTo>
                <a:lnTo>
                  <a:pt x="1221605" y="658083"/>
                </a:lnTo>
                <a:lnTo>
                  <a:pt x="0" y="658083"/>
                </a:lnTo>
                <a:lnTo>
                  <a:pt x="0" y="0"/>
                </a:lnTo>
                <a:close/>
              </a:path>
            </a:pathLst>
          </a:custGeom>
          <a:blipFill>
            <a:blip r:embed="rId4">
              <a:extLst>
                <a:ext uri="{96DAC541-7B7A-43D3-8B79-37D633B846F1}">
                  <asvg:svgBlip xmlns:asvg="http://schemas.microsoft.com/office/drawing/2016/SVG/main" xmlns="" r:embed="rId5"/>
                </a:ext>
              </a:extLst>
            </a:blip>
            <a:stretch>
              <a:fillRect b="-85630"/>
            </a:stretch>
          </a:blipFill>
        </p:spPr>
      </p:sp>
      <p:grpSp>
        <p:nvGrpSpPr>
          <p:cNvPr id="27" name="Group 27"/>
          <p:cNvGrpSpPr/>
          <p:nvPr/>
        </p:nvGrpSpPr>
        <p:grpSpPr>
          <a:xfrm rot="1865818">
            <a:off x="17376942" y="1466990"/>
            <a:ext cx="1515321" cy="151532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29" name="TextBox 2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063" y="9461658"/>
            <a:ext cx="18518127" cy="798211"/>
            <a:chOff x="0" y="0"/>
            <a:chExt cx="4877202" cy="210228"/>
          </a:xfrm>
        </p:grpSpPr>
        <p:sp>
          <p:nvSpPr>
            <p:cNvPr id="3" name="Freeform 3"/>
            <p:cNvSpPr/>
            <p:nvPr/>
          </p:nvSpPr>
          <p:spPr>
            <a:xfrm>
              <a:off x="0" y="0"/>
              <a:ext cx="4877202" cy="210228"/>
            </a:xfrm>
            <a:custGeom>
              <a:avLst/>
              <a:gdLst/>
              <a:ahLst/>
              <a:cxnLst/>
              <a:rect l="l" t="t" r="r" b="b"/>
              <a:pathLst>
                <a:path w="4877202" h="210228">
                  <a:moveTo>
                    <a:pt x="0" y="0"/>
                  </a:moveTo>
                  <a:lnTo>
                    <a:pt x="4877202" y="0"/>
                  </a:lnTo>
                  <a:lnTo>
                    <a:pt x="4877202" y="210228"/>
                  </a:lnTo>
                  <a:lnTo>
                    <a:pt x="0" y="210228"/>
                  </a:lnTo>
                  <a:close/>
                </a:path>
              </a:pathLst>
            </a:custGeom>
            <a:gradFill rotWithShape="1">
              <a:gsLst>
                <a:gs pos="0">
                  <a:srgbClr val="0453B9">
                    <a:alpha val="100000"/>
                  </a:srgbClr>
                </a:gs>
                <a:gs pos="100000">
                  <a:srgbClr val="3881DF">
                    <a:alpha val="100000"/>
                  </a:srgbClr>
                </a:gs>
              </a:gsLst>
              <a:lin ang="2700000"/>
            </a:gradFill>
          </p:spPr>
        </p:sp>
        <p:sp>
          <p:nvSpPr>
            <p:cNvPr id="4" name="TextBox 4"/>
            <p:cNvSpPr txBox="1"/>
            <p:nvPr/>
          </p:nvSpPr>
          <p:spPr>
            <a:xfrm>
              <a:off x="0" y="-66675"/>
              <a:ext cx="4877202" cy="276903"/>
            </a:xfrm>
            <a:prstGeom prst="rect">
              <a:avLst/>
            </a:prstGeom>
          </p:spPr>
          <p:txBody>
            <a:bodyPr lIns="50800" tIns="50800" rIns="50800" bIns="50800" rtlCol="0" anchor="ctr"/>
            <a:lstStyle/>
            <a:p>
              <a:pPr algn="ctr">
                <a:lnSpc>
                  <a:spcPts val="3020"/>
                </a:lnSpc>
              </a:pPr>
              <a:endParaRPr/>
            </a:p>
          </p:txBody>
        </p:sp>
      </p:grpSp>
      <p:sp>
        <p:nvSpPr>
          <p:cNvPr id="5" name="Freeform 5"/>
          <p:cNvSpPr/>
          <p:nvPr/>
        </p:nvSpPr>
        <p:spPr>
          <a:xfrm>
            <a:off x="1361638" y="9626518"/>
            <a:ext cx="476571" cy="476571"/>
          </a:xfrm>
          <a:custGeom>
            <a:avLst/>
            <a:gdLst/>
            <a:ahLst/>
            <a:cxnLst/>
            <a:rect l="l" t="t" r="r" b="b"/>
            <a:pathLst>
              <a:path w="476571" h="476571">
                <a:moveTo>
                  <a:pt x="0" y="0"/>
                </a:moveTo>
                <a:lnTo>
                  <a:pt x="476571" y="0"/>
                </a:lnTo>
                <a:lnTo>
                  <a:pt x="476571" y="476572"/>
                </a:lnTo>
                <a:lnTo>
                  <a:pt x="0" y="47657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6" name="Freeform 6"/>
          <p:cNvSpPr/>
          <p:nvPr/>
        </p:nvSpPr>
        <p:spPr>
          <a:xfrm>
            <a:off x="5296511" y="9626518"/>
            <a:ext cx="476571" cy="476571"/>
          </a:xfrm>
          <a:custGeom>
            <a:avLst/>
            <a:gdLst/>
            <a:ahLst/>
            <a:cxnLst/>
            <a:rect l="l" t="t" r="r" b="b"/>
            <a:pathLst>
              <a:path w="476571" h="476571">
                <a:moveTo>
                  <a:pt x="0" y="0"/>
                </a:moveTo>
                <a:lnTo>
                  <a:pt x="476571" y="0"/>
                </a:lnTo>
                <a:lnTo>
                  <a:pt x="476571" y="476572"/>
                </a:lnTo>
                <a:lnTo>
                  <a:pt x="0" y="47657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7" name="Freeform 7"/>
          <p:cNvSpPr/>
          <p:nvPr/>
        </p:nvSpPr>
        <p:spPr>
          <a:xfrm>
            <a:off x="8476665" y="9626518"/>
            <a:ext cx="476571" cy="476571"/>
          </a:xfrm>
          <a:custGeom>
            <a:avLst/>
            <a:gdLst/>
            <a:ahLst/>
            <a:cxnLst/>
            <a:rect l="l" t="t" r="r" b="b"/>
            <a:pathLst>
              <a:path w="476571" h="476571">
                <a:moveTo>
                  <a:pt x="0" y="0"/>
                </a:moveTo>
                <a:lnTo>
                  <a:pt x="476572" y="0"/>
                </a:lnTo>
                <a:lnTo>
                  <a:pt x="476572" y="476572"/>
                </a:lnTo>
                <a:lnTo>
                  <a:pt x="0" y="47657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
        <p:nvSpPr>
          <p:cNvPr id="8" name="Freeform 8"/>
          <p:cNvSpPr/>
          <p:nvPr/>
        </p:nvSpPr>
        <p:spPr>
          <a:xfrm>
            <a:off x="13194987" y="9599388"/>
            <a:ext cx="476571" cy="476571"/>
          </a:xfrm>
          <a:custGeom>
            <a:avLst/>
            <a:gdLst/>
            <a:ahLst/>
            <a:cxnLst/>
            <a:rect l="l" t="t" r="r" b="b"/>
            <a:pathLst>
              <a:path w="476571" h="476571">
                <a:moveTo>
                  <a:pt x="0" y="0"/>
                </a:moveTo>
                <a:lnTo>
                  <a:pt x="476572" y="0"/>
                </a:lnTo>
                <a:lnTo>
                  <a:pt x="476572" y="476571"/>
                </a:lnTo>
                <a:lnTo>
                  <a:pt x="0" y="47657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
        <p:nvSpPr>
          <p:cNvPr id="9" name="TextBox 9"/>
          <p:cNvSpPr txBox="1"/>
          <p:nvPr/>
        </p:nvSpPr>
        <p:spPr>
          <a:xfrm>
            <a:off x="1925286" y="9635126"/>
            <a:ext cx="3103259" cy="392680"/>
          </a:xfrm>
          <a:prstGeom prst="rect">
            <a:avLst/>
          </a:prstGeom>
        </p:spPr>
        <p:txBody>
          <a:bodyPr lIns="0" tIns="0" rIns="0" bIns="0" rtlCol="0" anchor="t">
            <a:spAutoFit/>
          </a:bodyPr>
          <a:lstStyle/>
          <a:p>
            <a:pPr algn="l">
              <a:lnSpc>
                <a:spcPts val="3031"/>
              </a:lnSpc>
              <a:spcBef>
                <a:spcPct val="0"/>
              </a:spcBef>
            </a:pPr>
            <a:r>
              <a:rPr lang="en-US" sz="2165">
                <a:solidFill>
                  <a:srgbClr val="FFFFFF"/>
                </a:solidFill>
                <a:latin typeface="Poppins"/>
                <a:ea typeface="Poppins"/>
                <a:cs typeface="Poppins"/>
                <a:sym typeface="Poppins"/>
              </a:rPr>
              <a:t>reallygreatsite.com </a:t>
            </a:r>
          </a:p>
        </p:txBody>
      </p:sp>
      <p:sp>
        <p:nvSpPr>
          <p:cNvPr id="10" name="TextBox 10"/>
          <p:cNvSpPr txBox="1"/>
          <p:nvPr/>
        </p:nvSpPr>
        <p:spPr>
          <a:xfrm>
            <a:off x="5860430" y="9635126"/>
            <a:ext cx="2429582" cy="392680"/>
          </a:xfrm>
          <a:prstGeom prst="rect">
            <a:avLst/>
          </a:prstGeom>
        </p:spPr>
        <p:txBody>
          <a:bodyPr lIns="0" tIns="0" rIns="0" bIns="0" rtlCol="0" anchor="t">
            <a:spAutoFit/>
          </a:bodyPr>
          <a:lstStyle/>
          <a:p>
            <a:pPr algn="l">
              <a:lnSpc>
                <a:spcPts val="3031"/>
              </a:lnSpc>
              <a:spcBef>
                <a:spcPct val="0"/>
              </a:spcBef>
            </a:pPr>
            <a:r>
              <a:rPr lang="en-US" sz="2165">
                <a:solidFill>
                  <a:srgbClr val="FFFFFF"/>
                </a:solidFill>
                <a:latin typeface="Poppins"/>
                <a:ea typeface="Poppins"/>
                <a:cs typeface="Poppins"/>
                <a:sym typeface="Poppins"/>
              </a:rPr>
              <a:t>123-456-7890</a:t>
            </a:r>
          </a:p>
        </p:txBody>
      </p:sp>
      <p:sp>
        <p:nvSpPr>
          <p:cNvPr id="11" name="TextBox 11"/>
          <p:cNvSpPr txBox="1"/>
          <p:nvPr/>
        </p:nvSpPr>
        <p:spPr>
          <a:xfrm>
            <a:off x="9040856" y="9635126"/>
            <a:ext cx="3994582" cy="392680"/>
          </a:xfrm>
          <a:prstGeom prst="rect">
            <a:avLst/>
          </a:prstGeom>
        </p:spPr>
        <p:txBody>
          <a:bodyPr lIns="0" tIns="0" rIns="0" bIns="0" rtlCol="0" anchor="t">
            <a:spAutoFit/>
          </a:bodyPr>
          <a:lstStyle/>
          <a:p>
            <a:pPr algn="l">
              <a:lnSpc>
                <a:spcPts val="3031"/>
              </a:lnSpc>
              <a:spcBef>
                <a:spcPct val="0"/>
              </a:spcBef>
            </a:pPr>
            <a:r>
              <a:rPr lang="en-US" sz="2165">
                <a:solidFill>
                  <a:srgbClr val="FFFFFF"/>
                </a:solidFill>
                <a:latin typeface="Poppins"/>
                <a:ea typeface="Poppins"/>
                <a:cs typeface="Poppins"/>
                <a:sym typeface="Poppins"/>
              </a:rPr>
              <a:t>hello@reallygreatsite.com</a:t>
            </a:r>
          </a:p>
        </p:txBody>
      </p:sp>
      <p:sp>
        <p:nvSpPr>
          <p:cNvPr id="12" name="TextBox 12"/>
          <p:cNvSpPr txBox="1"/>
          <p:nvPr/>
        </p:nvSpPr>
        <p:spPr>
          <a:xfrm>
            <a:off x="13759178" y="9607996"/>
            <a:ext cx="4290697" cy="392680"/>
          </a:xfrm>
          <a:prstGeom prst="rect">
            <a:avLst/>
          </a:prstGeom>
        </p:spPr>
        <p:txBody>
          <a:bodyPr lIns="0" tIns="0" rIns="0" bIns="0" rtlCol="0" anchor="t">
            <a:spAutoFit/>
          </a:bodyPr>
          <a:lstStyle/>
          <a:p>
            <a:pPr algn="l">
              <a:lnSpc>
                <a:spcPts val="3031"/>
              </a:lnSpc>
              <a:spcBef>
                <a:spcPct val="0"/>
              </a:spcBef>
            </a:pPr>
            <a:r>
              <a:rPr lang="en-US" sz="2165">
                <a:solidFill>
                  <a:srgbClr val="FFFFFF"/>
                </a:solidFill>
                <a:latin typeface="Poppins"/>
                <a:ea typeface="Poppins"/>
                <a:cs typeface="Poppins"/>
                <a:sym typeface="Poppins"/>
              </a:rPr>
              <a:t>123 Anywhere St., Any City</a:t>
            </a:r>
          </a:p>
        </p:txBody>
      </p:sp>
      <p:sp>
        <p:nvSpPr>
          <p:cNvPr id="13" name="TextBox 13"/>
          <p:cNvSpPr txBox="1"/>
          <p:nvPr/>
        </p:nvSpPr>
        <p:spPr>
          <a:xfrm>
            <a:off x="3897350" y="4425227"/>
            <a:ext cx="10493300" cy="1535130"/>
          </a:xfrm>
          <a:prstGeom prst="rect">
            <a:avLst/>
          </a:prstGeom>
        </p:spPr>
        <p:txBody>
          <a:bodyPr lIns="0" tIns="0" rIns="0" bIns="0" rtlCol="0" anchor="t">
            <a:spAutoFit/>
          </a:bodyPr>
          <a:lstStyle/>
          <a:p>
            <a:pPr algn="ctr">
              <a:lnSpc>
                <a:spcPts val="11775"/>
              </a:lnSpc>
            </a:pPr>
            <a:r>
              <a:rPr lang="en-US" sz="10803" b="1">
                <a:solidFill>
                  <a:srgbClr val="000000"/>
                </a:solidFill>
                <a:latin typeface="Aileron Bold"/>
                <a:ea typeface="Aileron Bold"/>
                <a:cs typeface="Aileron Bold"/>
                <a:sym typeface="Aileron Bold"/>
              </a:rPr>
              <a:t>Thank You</a:t>
            </a:r>
          </a:p>
        </p:txBody>
      </p:sp>
      <p:grpSp>
        <p:nvGrpSpPr>
          <p:cNvPr id="14" name="Group 14"/>
          <p:cNvGrpSpPr/>
          <p:nvPr/>
        </p:nvGrpSpPr>
        <p:grpSpPr>
          <a:xfrm>
            <a:off x="4623159" y="6141835"/>
            <a:ext cx="8795598" cy="812910"/>
            <a:chOff x="0" y="0"/>
            <a:chExt cx="2108811" cy="194901"/>
          </a:xfrm>
        </p:grpSpPr>
        <p:sp>
          <p:nvSpPr>
            <p:cNvPr id="15" name="Freeform 15"/>
            <p:cNvSpPr/>
            <p:nvPr/>
          </p:nvSpPr>
          <p:spPr>
            <a:xfrm>
              <a:off x="0" y="0"/>
              <a:ext cx="2108811" cy="194901"/>
            </a:xfrm>
            <a:custGeom>
              <a:avLst/>
              <a:gdLst/>
              <a:ahLst/>
              <a:cxnLst/>
              <a:rect l="l" t="t" r="r" b="b"/>
              <a:pathLst>
                <a:path w="2108811" h="194901">
                  <a:moveTo>
                    <a:pt x="88020" y="0"/>
                  </a:moveTo>
                  <a:lnTo>
                    <a:pt x="2020791" y="0"/>
                  </a:lnTo>
                  <a:cubicBezTo>
                    <a:pt x="2069403" y="0"/>
                    <a:pt x="2108811" y="39408"/>
                    <a:pt x="2108811" y="88020"/>
                  </a:cubicBezTo>
                  <a:lnTo>
                    <a:pt x="2108811" y="106881"/>
                  </a:lnTo>
                  <a:cubicBezTo>
                    <a:pt x="2108811" y="155493"/>
                    <a:pt x="2069403" y="194901"/>
                    <a:pt x="2020791" y="194901"/>
                  </a:cubicBezTo>
                  <a:lnTo>
                    <a:pt x="88020" y="194901"/>
                  </a:lnTo>
                  <a:cubicBezTo>
                    <a:pt x="39408" y="194901"/>
                    <a:pt x="0" y="155493"/>
                    <a:pt x="0" y="106881"/>
                  </a:cubicBezTo>
                  <a:lnTo>
                    <a:pt x="0" y="88020"/>
                  </a:lnTo>
                  <a:cubicBezTo>
                    <a:pt x="0" y="39408"/>
                    <a:pt x="39408" y="0"/>
                    <a:pt x="88020" y="0"/>
                  </a:cubicBezTo>
                  <a:close/>
                </a:path>
              </a:pathLst>
            </a:custGeom>
            <a:gradFill rotWithShape="1">
              <a:gsLst>
                <a:gs pos="0">
                  <a:srgbClr val="398DFA">
                    <a:alpha val="60000"/>
                  </a:srgbClr>
                </a:gs>
                <a:gs pos="50000">
                  <a:srgbClr val="0151B8">
                    <a:alpha val="14400"/>
                  </a:srgbClr>
                </a:gs>
                <a:gs pos="100000">
                  <a:srgbClr val="0151B8">
                    <a:alpha val="0"/>
                  </a:srgbClr>
                </a:gs>
              </a:gsLst>
              <a:lin ang="0"/>
            </a:gradFill>
          </p:spPr>
        </p:sp>
        <p:sp>
          <p:nvSpPr>
            <p:cNvPr id="16" name="TextBox 16"/>
            <p:cNvSpPr txBox="1"/>
            <p:nvPr/>
          </p:nvSpPr>
          <p:spPr>
            <a:xfrm>
              <a:off x="0" y="-38100"/>
              <a:ext cx="2108811" cy="233001"/>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4419755" y="6188560"/>
            <a:ext cx="9448490" cy="614684"/>
          </a:xfrm>
          <a:prstGeom prst="rect">
            <a:avLst/>
          </a:prstGeom>
        </p:spPr>
        <p:txBody>
          <a:bodyPr lIns="0" tIns="0" rIns="0" bIns="0" rtlCol="0" anchor="t">
            <a:spAutoFit/>
          </a:bodyPr>
          <a:lstStyle/>
          <a:p>
            <a:pPr algn="ctr">
              <a:lnSpc>
                <a:spcPts val="4767"/>
              </a:lnSpc>
              <a:spcBef>
                <a:spcPct val="0"/>
              </a:spcBef>
            </a:pPr>
            <a:r>
              <a:rPr lang="en-US" sz="3405">
                <a:solidFill>
                  <a:srgbClr val="000000"/>
                </a:solidFill>
                <a:latin typeface="Poppins"/>
                <a:ea typeface="Poppins"/>
                <a:cs typeface="Poppins"/>
                <a:sym typeface="Poppins"/>
              </a:rPr>
              <a:t>For your attention to this presentation.</a:t>
            </a:r>
          </a:p>
        </p:txBody>
      </p:sp>
      <p:sp>
        <p:nvSpPr>
          <p:cNvPr id="18" name="Freeform 18"/>
          <p:cNvSpPr/>
          <p:nvPr/>
        </p:nvSpPr>
        <p:spPr>
          <a:xfrm>
            <a:off x="6925904" y="2046761"/>
            <a:ext cx="827881" cy="931512"/>
          </a:xfrm>
          <a:custGeom>
            <a:avLst/>
            <a:gdLst/>
            <a:ahLst/>
            <a:cxnLst/>
            <a:rect l="l" t="t" r="r" b="b"/>
            <a:pathLst>
              <a:path w="827881" h="931512">
                <a:moveTo>
                  <a:pt x="0" y="0"/>
                </a:moveTo>
                <a:lnTo>
                  <a:pt x="827881" y="0"/>
                </a:lnTo>
                <a:lnTo>
                  <a:pt x="827881" y="931512"/>
                </a:lnTo>
                <a:lnTo>
                  <a:pt x="0" y="93151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9" name="TextBox 19"/>
          <p:cNvSpPr txBox="1"/>
          <p:nvPr/>
        </p:nvSpPr>
        <p:spPr>
          <a:xfrm>
            <a:off x="8030526" y="2189459"/>
            <a:ext cx="5388232" cy="565354"/>
          </a:xfrm>
          <a:prstGeom prst="rect">
            <a:avLst/>
          </a:prstGeom>
        </p:spPr>
        <p:txBody>
          <a:bodyPr lIns="0" tIns="0" rIns="0" bIns="0" rtlCol="0" anchor="t">
            <a:spAutoFit/>
          </a:bodyPr>
          <a:lstStyle/>
          <a:p>
            <a:pPr algn="l">
              <a:lnSpc>
                <a:spcPts val="4359"/>
              </a:lnSpc>
              <a:spcBef>
                <a:spcPct val="0"/>
              </a:spcBef>
            </a:pPr>
            <a:r>
              <a:rPr lang="en-US" sz="3113" b="1">
                <a:solidFill>
                  <a:srgbClr val="000000"/>
                </a:solidFill>
                <a:latin typeface="Poppins Bold"/>
                <a:ea typeface="Poppins Bold"/>
                <a:cs typeface="Poppins Bold"/>
                <a:sym typeface="Poppins Bold"/>
              </a:rPr>
              <a:t>Thynk Unlimited</a:t>
            </a:r>
          </a:p>
        </p:txBody>
      </p:sp>
      <p:grpSp>
        <p:nvGrpSpPr>
          <p:cNvPr id="20" name="Group 20"/>
          <p:cNvGrpSpPr/>
          <p:nvPr/>
        </p:nvGrpSpPr>
        <p:grpSpPr>
          <a:xfrm rot="9689905">
            <a:off x="15694893" y="2874706"/>
            <a:ext cx="5289783" cy="528978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rot="1587174">
            <a:off x="-2587967" y="1580050"/>
            <a:ext cx="5289783" cy="528978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id="25" name="TextBox 25"/>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6" name="Group 26"/>
          <p:cNvGrpSpPr/>
          <p:nvPr/>
        </p:nvGrpSpPr>
        <p:grpSpPr>
          <a:xfrm>
            <a:off x="16100875" y="259167"/>
            <a:ext cx="1384678" cy="138467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28" name="TextBox 2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9" name="Group 29"/>
          <p:cNvGrpSpPr/>
          <p:nvPr/>
        </p:nvGrpSpPr>
        <p:grpSpPr>
          <a:xfrm>
            <a:off x="761729" y="6243643"/>
            <a:ext cx="1384678" cy="138467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31" name="TextBox 3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2" name="Group 32"/>
          <p:cNvGrpSpPr/>
          <p:nvPr/>
        </p:nvGrpSpPr>
        <p:grpSpPr>
          <a:xfrm>
            <a:off x="15791221" y="2031709"/>
            <a:ext cx="344610" cy="34461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34" name="TextBox 3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5" name="Group 35"/>
          <p:cNvGrpSpPr/>
          <p:nvPr/>
        </p:nvGrpSpPr>
        <p:grpSpPr>
          <a:xfrm>
            <a:off x="2363892" y="8024847"/>
            <a:ext cx="344610" cy="34461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37" name="TextBox 3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8" name="Freeform 38"/>
          <p:cNvSpPr/>
          <p:nvPr/>
        </p:nvSpPr>
        <p:spPr>
          <a:xfrm>
            <a:off x="15130881" y="4159153"/>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12">
              <a:extLst>
                <a:ext uri="{96DAC541-7B7A-43D3-8B79-37D633B846F1}">
                  <asvg:svgBlip xmlns:asvg="http://schemas.microsoft.com/office/drawing/2016/SVG/main" xmlns="" r:embed="rId13"/>
                </a:ext>
              </a:extLst>
            </a:blip>
            <a:stretch>
              <a:fillRect b="-85630"/>
            </a:stretch>
          </a:blipFill>
        </p:spPr>
      </p:sp>
      <p:sp>
        <p:nvSpPr>
          <p:cNvPr id="39" name="Freeform 39"/>
          <p:cNvSpPr/>
          <p:nvPr/>
        </p:nvSpPr>
        <p:spPr>
          <a:xfrm>
            <a:off x="1838693" y="4159153"/>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12">
              <a:extLst>
                <a:ext uri="{96DAC541-7B7A-43D3-8B79-37D633B846F1}">
                  <asvg:svgBlip xmlns:asvg="http://schemas.microsoft.com/office/drawing/2016/SVG/main" xmlns="" r:embed="rId13"/>
                </a:ext>
              </a:extLst>
            </a:blip>
            <a:stretch>
              <a:fillRect b="-85630"/>
            </a:stretch>
          </a:blipFill>
        </p:spPr>
      </p:sp>
      <p:grpSp>
        <p:nvGrpSpPr>
          <p:cNvPr id="40" name="Group 40"/>
          <p:cNvGrpSpPr/>
          <p:nvPr/>
        </p:nvGrpSpPr>
        <p:grpSpPr>
          <a:xfrm>
            <a:off x="349873" y="383749"/>
            <a:ext cx="2568477" cy="740016"/>
            <a:chOff x="0" y="0"/>
            <a:chExt cx="676471" cy="194901"/>
          </a:xfrm>
        </p:grpSpPr>
        <p:sp>
          <p:nvSpPr>
            <p:cNvPr id="41" name="Freeform 41"/>
            <p:cNvSpPr/>
            <p:nvPr/>
          </p:nvSpPr>
          <p:spPr>
            <a:xfrm>
              <a:off x="0" y="0"/>
              <a:ext cx="676471" cy="194901"/>
            </a:xfrm>
            <a:custGeom>
              <a:avLst/>
              <a:gdLst/>
              <a:ahLst/>
              <a:cxnLst/>
              <a:rect l="l" t="t" r="r" b="b"/>
              <a:pathLst>
                <a:path w="676471" h="19490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1">
              <a:gsLst>
                <a:gs pos="0">
                  <a:srgbClr val="398DFA">
                    <a:alpha val="60000"/>
                  </a:srgbClr>
                </a:gs>
                <a:gs pos="50000">
                  <a:srgbClr val="0151B8">
                    <a:alpha val="14400"/>
                  </a:srgbClr>
                </a:gs>
                <a:gs pos="100000">
                  <a:srgbClr val="0151B8">
                    <a:alpha val="0"/>
                  </a:srgbClr>
                </a:gs>
              </a:gsLst>
              <a:lin ang="0"/>
            </a:gradFill>
          </p:spPr>
        </p:sp>
        <p:sp>
          <p:nvSpPr>
            <p:cNvPr id="42" name="TextBox 42"/>
            <p:cNvSpPr txBox="1"/>
            <p:nvPr/>
          </p:nvSpPr>
          <p:spPr>
            <a:xfrm>
              <a:off x="0" y="-38100"/>
              <a:ext cx="676471" cy="233001"/>
            </a:xfrm>
            <a:prstGeom prst="rect">
              <a:avLst/>
            </a:prstGeom>
          </p:spPr>
          <p:txBody>
            <a:bodyPr lIns="50800" tIns="50800" rIns="50800" bIns="50800" rtlCol="0" anchor="ctr"/>
            <a:lstStyle/>
            <a:p>
              <a:pPr algn="ctr">
                <a:lnSpc>
                  <a:spcPts val="2659"/>
                </a:lnSpc>
                <a:spcBef>
                  <a:spcPct val="0"/>
                </a:spcBef>
              </a:pPr>
              <a:endParaRPr/>
            </a:p>
          </p:txBody>
        </p:sp>
      </p:grpSp>
      <p:grpSp>
        <p:nvGrpSpPr>
          <p:cNvPr id="43" name="Group 43"/>
          <p:cNvGrpSpPr/>
          <p:nvPr/>
        </p:nvGrpSpPr>
        <p:grpSpPr>
          <a:xfrm>
            <a:off x="14992289" y="7903458"/>
            <a:ext cx="2568477" cy="740016"/>
            <a:chOff x="0" y="0"/>
            <a:chExt cx="676471" cy="194901"/>
          </a:xfrm>
        </p:grpSpPr>
        <p:sp>
          <p:nvSpPr>
            <p:cNvPr id="44" name="Freeform 44"/>
            <p:cNvSpPr/>
            <p:nvPr/>
          </p:nvSpPr>
          <p:spPr>
            <a:xfrm>
              <a:off x="0" y="0"/>
              <a:ext cx="676471" cy="194901"/>
            </a:xfrm>
            <a:custGeom>
              <a:avLst/>
              <a:gdLst/>
              <a:ahLst/>
              <a:cxnLst/>
              <a:rect l="l" t="t" r="r" b="b"/>
              <a:pathLst>
                <a:path w="676471" h="19490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1">
              <a:gsLst>
                <a:gs pos="0">
                  <a:srgbClr val="398DFA">
                    <a:alpha val="60000"/>
                  </a:srgbClr>
                </a:gs>
                <a:gs pos="50000">
                  <a:srgbClr val="0151B8">
                    <a:alpha val="14400"/>
                  </a:srgbClr>
                </a:gs>
                <a:gs pos="100000">
                  <a:srgbClr val="0151B8">
                    <a:alpha val="0"/>
                  </a:srgbClr>
                </a:gs>
              </a:gsLst>
              <a:lin ang="0"/>
            </a:gradFill>
          </p:spPr>
        </p:sp>
        <p:sp>
          <p:nvSpPr>
            <p:cNvPr id="45" name="TextBox 45"/>
            <p:cNvSpPr txBox="1"/>
            <p:nvPr/>
          </p:nvSpPr>
          <p:spPr>
            <a:xfrm>
              <a:off x="0" y="-38100"/>
              <a:ext cx="676471" cy="233001"/>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4238" y="1650468"/>
            <a:ext cx="13086832" cy="1569030"/>
            <a:chOff x="0" y="0"/>
            <a:chExt cx="3446738" cy="413243"/>
          </a:xfrm>
        </p:grpSpPr>
        <p:sp>
          <p:nvSpPr>
            <p:cNvPr id="3" name="Freeform 3"/>
            <p:cNvSpPr/>
            <p:nvPr/>
          </p:nvSpPr>
          <p:spPr>
            <a:xfrm>
              <a:off x="0" y="0"/>
              <a:ext cx="3446738" cy="413243"/>
            </a:xfrm>
            <a:custGeom>
              <a:avLst/>
              <a:gdLst/>
              <a:ahLst/>
              <a:cxnLst/>
              <a:rect l="l" t="t" r="r" b="b"/>
              <a:pathLst>
                <a:path w="3446738" h="413243">
                  <a:moveTo>
                    <a:pt x="59158" y="0"/>
                  </a:moveTo>
                  <a:lnTo>
                    <a:pt x="3387580" y="0"/>
                  </a:lnTo>
                  <a:cubicBezTo>
                    <a:pt x="3420252" y="0"/>
                    <a:pt x="3446738" y="26486"/>
                    <a:pt x="3446738" y="59158"/>
                  </a:cubicBezTo>
                  <a:lnTo>
                    <a:pt x="3446738" y="354084"/>
                  </a:lnTo>
                  <a:cubicBezTo>
                    <a:pt x="3446738" y="369774"/>
                    <a:pt x="3440505" y="384821"/>
                    <a:pt x="3429411" y="395916"/>
                  </a:cubicBezTo>
                  <a:cubicBezTo>
                    <a:pt x="3418317" y="407010"/>
                    <a:pt x="3403269" y="413243"/>
                    <a:pt x="3387580" y="413243"/>
                  </a:cubicBezTo>
                  <a:lnTo>
                    <a:pt x="59158" y="413243"/>
                  </a:lnTo>
                  <a:cubicBezTo>
                    <a:pt x="26486" y="413243"/>
                    <a:pt x="0" y="386757"/>
                    <a:pt x="0" y="354084"/>
                  </a:cubicBezTo>
                  <a:lnTo>
                    <a:pt x="0" y="59158"/>
                  </a:lnTo>
                  <a:cubicBezTo>
                    <a:pt x="0" y="26486"/>
                    <a:pt x="26486" y="0"/>
                    <a:pt x="59158"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4" name="TextBox 4"/>
            <p:cNvSpPr txBox="1"/>
            <p:nvPr/>
          </p:nvSpPr>
          <p:spPr>
            <a:xfrm>
              <a:off x="0" y="-38100"/>
              <a:ext cx="3446738" cy="45134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480264" y="9693888"/>
            <a:ext cx="10373540" cy="992216"/>
            <a:chOff x="0" y="0"/>
            <a:chExt cx="2732126" cy="261324"/>
          </a:xfrm>
        </p:grpSpPr>
        <p:sp>
          <p:nvSpPr>
            <p:cNvPr id="6" name="Freeform 6"/>
            <p:cNvSpPr/>
            <p:nvPr/>
          </p:nvSpPr>
          <p:spPr>
            <a:xfrm>
              <a:off x="0" y="0"/>
              <a:ext cx="2732126" cy="261324"/>
            </a:xfrm>
            <a:custGeom>
              <a:avLst/>
              <a:gdLst/>
              <a:ahLst/>
              <a:cxnLst/>
              <a:rect l="l" t="t" r="r" b="b"/>
              <a:pathLst>
                <a:path w="2732126" h="261324">
                  <a:moveTo>
                    <a:pt x="74631" y="0"/>
                  </a:moveTo>
                  <a:lnTo>
                    <a:pt x="2657494" y="0"/>
                  </a:lnTo>
                  <a:cubicBezTo>
                    <a:pt x="2677288" y="0"/>
                    <a:pt x="2696271" y="7863"/>
                    <a:pt x="2710267" y="21859"/>
                  </a:cubicBezTo>
                  <a:cubicBezTo>
                    <a:pt x="2724263" y="35855"/>
                    <a:pt x="2732126" y="54838"/>
                    <a:pt x="2732126" y="74631"/>
                  </a:cubicBezTo>
                  <a:lnTo>
                    <a:pt x="2732126" y="186693"/>
                  </a:lnTo>
                  <a:cubicBezTo>
                    <a:pt x="2732126" y="206486"/>
                    <a:pt x="2724263" y="225469"/>
                    <a:pt x="2710267" y="239465"/>
                  </a:cubicBezTo>
                  <a:cubicBezTo>
                    <a:pt x="2696271" y="253461"/>
                    <a:pt x="2677288" y="261324"/>
                    <a:pt x="2657494" y="261324"/>
                  </a:cubicBezTo>
                  <a:lnTo>
                    <a:pt x="74631" y="261324"/>
                  </a:lnTo>
                  <a:cubicBezTo>
                    <a:pt x="54838" y="261324"/>
                    <a:pt x="35855" y="253461"/>
                    <a:pt x="21859" y="239465"/>
                  </a:cubicBezTo>
                  <a:cubicBezTo>
                    <a:pt x="7863" y="225469"/>
                    <a:pt x="0" y="206486"/>
                    <a:pt x="0" y="186693"/>
                  </a:cubicBezTo>
                  <a:lnTo>
                    <a:pt x="0" y="74631"/>
                  </a:lnTo>
                  <a:cubicBezTo>
                    <a:pt x="0" y="54838"/>
                    <a:pt x="7863" y="35855"/>
                    <a:pt x="21859" y="21859"/>
                  </a:cubicBezTo>
                  <a:cubicBezTo>
                    <a:pt x="35855" y="7863"/>
                    <a:pt x="54838" y="0"/>
                    <a:pt x="74631" y="0"/>
                  </a:cubicBezTo>
                  <a:close/>
                </a:path>
              </a:pathLst>
            </a:custGeom>
            <a:gradFill rotWithShape="1">
              <a:gsLst>
                <a:gs pos="0">
                  <a:srgbClr val="398DFA">
                    <a:alpha val="100000"/>
                  </a:srgbClr>
                </a:gs>
                <a:gs pos="50000">
                  <a:srgbClr val="0151B8">
                    <a:alpha val="24000"/>
                  </a:srgbClr>
                </a:gs>
                <a:gs pos="100000">
                  <a:srgbClr val="0151B8">
                    <a:alpha val="0"/>
                  </a:srgbClr>
                </a:gs>
              </a:gsLst>
              <a:lin ang="0"/>
            </a:gradFill>
          </p:spPr>
        </p:sp>
        <p:sp>
          <p:nvSpPr>
            <p:cNvPr id="7" name="TextBox 7"/>
            <p:cNvSpPr txBox="1"/>
            <p:nvPr/>
          </p:nvSpPr>
          <p:spPr>
            <a:xfrm>
              <a:off x="0" y="-38100"/>
              <a:ext cx="2732126" cy="29942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90213" y="638983"/>
            <a:ext cx="4874921" cy="703410"/>
            <a:chOff x="0" y="0"/>
            <a:chExt cx="1283930" cy="185260"/>
          </a:xfrm>
        </p:grpSpPr>
        <p:sp>
          <p:nvSpPr>
            <p:cNvPr id="9" name="Freeform 9"/>
            <p:cNvSpPr/>
            <p:nvPr/>
          </p:nvSpPr>
          <p:spPr>
            <a:xfrm>
              <a:off x="0" y="0"/>
              <a:ext cx="1283930" cy="185260"/>
            </a:xfrm>
            <a:custGeom>
              <a:avLst/>
              <a:gdLst/>
              <a:ahLst/>
              <a:cxnLst/>
              <a:rect l="l" t="t" r="r" b="b"/>
              <a:pathLst>
                <a:path w="1283930" h="185260">
                  <a:moveTo>
                    <a:pt x="92630" y="0"/>
                  </a:moveTo>
                  <a:lnTo>
                    <a:pt x="1191300" y="0"/>
                  </a:lnTo>
                  <a:cubicBezTo>
                    <a:pt x="1215867" y="0"/>
                    <a:pt x="1239427" y="9759"/>
                    <a:pt x="1256799" y="27131"/>
                  </a:cubicBezTo>
                  <a:cubicBezTo>
                    <a:pt x="1274170" y="44502"/>
                    <a:pt x="1283930" y="68063"/>
                    <a:pt x="1283930" y="92630"/>
                  </a:cubicBezTo>
                  <a:lnTo>
                    <a:pt x="1283930" y="92630"/>
                  </a:lnTo>
                  <a:cubicBezTo>
                    <a:pt x="1283930" y="143788"/>
                    <a:pt x="1242458" y="185260"/>
                    <a:pt x="1191300" y="185260"/>
                  </a:cubicBezTo>
                  <a:lnTo>
                    <a:pt x="92630" y="185260"/>
                  </a:lnTo>
                  <a:cubicBezTo>
                    <a:pt x="41472" y="185260"/>
                    <a:pt x="0" y="143788"/>
                    <a:pt x="0" y="92630"/>
                  </a:cubicBezTo>
                  <a:lnTo>
                    <a:pt x="0" y="92630"/>
                  </a:lnTo>
                  <a:cubicBezTo>
                    <a:pt x="0" y="41472"/>
                    <a:pt x="41472" y="0"/>
                    <a:pt x="92630" y="0"/>
                  </a:cubicBezTo>
                  <a:close/>
                </a:path>
              </a:pathLst>
            </a:custGeom>
            <a:gradFill rotWithShape="1">
              <a:gsLst>
                <a:gs pos="0">
                  <a:srgbClr val="398DFA">
                    <a:alpha val="59000"/>
                  </a:srgbClr>
                </a:gs>
                <a:gs pos="50000">
                  <a:srgbClr val="0151B8">
                    <a:alpha val="14160"/>
                  </a:srgbClr>
                </a:gs>
                <a:gs pos="100000">
                  <a:srgbClr val="0151B8">
                    <a:alpha val="0"/>
                  </a:srgbClr>
                </a:gs>
              </a:gsLst>
              <a:lin ang="0"/>
            </a:gradFill>
          </p:spPr>
        </p:sp>
        <p:sp>
          <p:nvSpPr>
            <p:cNvPr id="10" name="TextBox 10"/>
            <p:cNvSpPr txBox="1"/>
            <p:nvPr/>
          </p:nvSpPr>
          <p:spPr>
            <a:xfrm>
              <a:off x="0" y="-38100"/>
              <a:ext cx="1283930" cy="22336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90213" y="1948645"/>
            <a:ext cx="8051835" cy="1084721"/>
          </a:xfrm>
          <a:prstGeom prst="rect">
            <a:avLst/>
          </a:prstGeom>
        </p:spPr>
        <p:txBody>
          <a:bodyPr lIns="0" tIns="0" rIns="0" bIns="0" rtlCol="0" anchor="t">
            <a:spAutoFit/>
          </a:bodyPr>
          <a:lstStyle/>
          <a:p>
            <a:pPr algn="l">
              <a:lnSpc>
                <a:spcPts val="8420"/>
              </a:lnSpc>
            </a:pPr>
            <a:r>
              <a:rPr lang="en-US" sz="7322" b="1">
                <a:solidFill>
                  <a:srgbClr val="000000"/>
                </a:solidFill>
                <a:latin typeface="Aileron Bold"/>
                <a:ea typeface="Aileron Bold"/>
                <a:cs typeface="Aileron Bold"/>
                <a:sym typeface="Aileron Bold"/>
              </a:rPr>
              <a:t>Introduction</a:t>
            </a:r>
          </a:p>
        </p:txBody>
      </p:sp>
      <p:sp>
        <p:nvSpPr>
          <p:cNvPr id="12" name="TextBox 12"/>
          <p:cNvSpPr txBox="1"/>
          <p:nvPr/>
        </p:nvSpPr>
        <p:spPr>
          <a:xfrm>
            <a:off x="1390213" y="3511528"/>
            <a:ext cx="9323116" cy="6590665"/>
          </a:xfrm>
          <a:prstGeom prst="rect">
            <a:avLst/>
          </a:prstGeom>
        </p:spPr>
        <p:txBody>
          <a:bodyPr lIns="0" tIns="0" rIns="0" bIns="0" rtlCol="0" anchor="t">
            <a:spAutoFit/>
          </a:bodyPr>
          <a:lstStyle/>
          <a:p>
            <a:pPr algn="just">
              <a:lnSpc>
                <a:spcPts val="4759"/>
              </a:lnSpc>
            </a:pPr>
            <a:r>
              <a:rPr lang="en-US" sz="3399">
                <a:solidFill>
                  <a:srgbClr val="000000"/>
                </a:solidFill>
                <a:latin typeface="ABeeZee"/>
                <a:ea typeface="ABeeZee"/>
                <a:cs typeface="ABeeZee"/>
                <a:sym typeface="ABeeZee"/>
              </a:rPr>
              <a:t>•</a:t>
            </a:r>
            <a:r>
              <a:rPr lang="en-US" sz="3399">
                <a:solidFill>
                  <a:srgbClr val="000000"/>
                </a:solidFill>
                <a:latin typeface="ABeeZee Bold"/>
                <a:ea typeface="ABeeZee Bold"/>
                <a:cs typeface="ABeeZee Bold"/>
                <a:sym typeface="ABeeZee Bold"/>
              </a:rPr>
              <a:t>Diabetes is a growing health concern globally, often going undetected in early stages.</a:t>
            </a:r>
          </a:p>
          <a:p>
            <a:pPr algn="just">
              <a:lnSpc>
                <a:spcPts val="4759"/>
              </a:lnSpc>
            </a:pPr>
            <a:endParaRPr lang="en-US" sz="3399">
              <a:solidFill>
                <a:srgbClr val="000000"/>
              </a:solidFill>
              <a:latin typeface="ABeeZee Bold"/>
              <a:ea typeface="ABeeZee Bold"/>
              <a:cs typeface="ABeeZee Bold"/>
              <a:sym typeface="ABeeZee Bold"/>
            </a:endParaRPr>
          </a:p>
          <a:p>
            <a:pPr algn="just">
              <a:lnSpc>
                <a:spcPts val="4759"/>
              </a:lnSpc>
            </a:pPr>
            <a:r>
              <a:rPr lang="en-US" sz="3399">
                <a:solidFill>
                  <a:srgbClr val="000000"/>
                </a:solidFill>
                <a:latin typeface="ABeeZee Bold"/>
                <a:ea typeface="ABeeZee Bold"/>
                <a:cs typeface="ABeeZee Bold"/>
                <a:sym typeface="ABeeZee Bold"/>
              </a:rPr>
              <a:t>• Mobile health clinics aim to proactively screen and manage at-risk individuals to prevent complications.</a:t>
            </a:r>
          </a:p>
          <a:p>
            <a:pPr algn="just">
              <a:lnSpc>
                <a:spcPts val="4759"/>
              </a:lnSpc>
            </a:pPr>
            <a:endParaRPr lang="en-US" sz="3399">
              <a:solidFill>
                <a:srgbClr val="000000"/>
              </a:solidFill>
              <a:latin typeface="ABeeZee Bold"/>
              <a:ea typeface="ABeeZee Bold"/>
              <a:cs typeface="ABeeZee Bold"/>
              <a:sym typeface="ABeeZee Bold"/>
            </a:endParaRPr>
          </a:p>
          <a:p>
            <a:pPr algn="just">
              <a:lnSpc>
                <a:spcPts val="4759"/>
              </a:lnSpc>
              <a:spcBef>
                <a:spcPct val="0"/>
              </a:spcBef>
            </a:pPr>
            <a:r>
              <a:rPr lang="en-US" sz="3399">
                <a:solidFill>
                  <a:srgbClr val="000000"/>
                </a:solidFill>
                <a:latin typeface="ABeeZee Bold"/>
                <a:ea typeface="ABeeZee Bold"/>
                <a:cs typeface="ABeeZee Bold"/>
                <a:sym typeface="ABeeZee Bold"/>
              </a:rPr>
              <a:t>•This project explores how basic health indicators can be used to develop a predictive model for early diabetes detection</a:t>
            </a:r>
          </a:p>
        </p:txBody>
      </p:sp>
      <p:grpSp>
        <p:nvGrpSpPr>
          <p:cNvPr id="13" name="Group 13"/>
          <p:cNvGrpSpPr/>
          <p:nvPr/>
        </p:nvGrpSpPr>
        <p:grpSpPr>
          <a:xfrm>
            <a:off x="11480264" y="2415278"/>
            <a:ext cx="6041359" cy="60413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p:spPr>
        </p:sp>
        <p:sp>
          <p:nvSpPr>
            <p:cNvPr id="15" name="TextBox 15"/>
            <p:cNvSpPr txBox="1"/>
            <p:nvPr/>
          </p:nvSpPr>
          <p:spPr>
            <a:xfrm>
              <a:off x="76200" y="38100"/>
              <a:ext cx="660400" cy="698500"/>
            </a:xfrm>
            <a:prstGeom prst="rect">
              <a:avLst/>
            </a:prstGeom>
          </p:spPr>
          <p:txBody>
            <a:bodyPr lIns="42600" tIns="42600" rIns="42600" bIns="42600" rtlCol="0" anchor="ctr"/>
            <a:lstStyle/>
            <a:p>
              <a:pPr algn="ctr">
                <a:lnSpc>
                  <a:spcPts val="2659"/>
                </a:lnSpc>
              </a:pPr>
              <a:endParaRPr/>
            </a:p>
          </p:txBody>
        </p:sp>
      </p:grpSp>
      <p:grpSp>
        <p:nvGrpSpPr>
          <p:cNvPr id="16" name="Group 16"/>
          <p:cNvGrpSpPr/>
          <p:nvPr/>
        </p:nvGrpSpPr>
        <p:grpSpPr>
          <a:xfrm>
            <a:off x="11853780" y="2788795"/>
            <a:ext cx="5294326" cy="529432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7971" r="-21840"/>
              </a:stretch>
            </a:blipFill>
            <a:ln w="123825" cap="sq">
              <a:solidFill>
                <a:srgbClr val="FFFFFF"/>
              </a:solidFill>
              <a:prstDash val="solid"/>
              <a:miter/>
            </a:ln>
          </p:spPr>
        </p:sp>
      </p:grpSp>
      <p:sp>
        <p:nvSpPr>
          <p:cNvPr id="18" name="Freeform 18"/>
          <p:cNvSpPr/>
          <p:nvPr/>
        </p:nvSpPr>
        <p:spPr>
          <a:xfrm>
            <a:off x="16093546" y="1154440"/>
            <a:ext cx="1318426" cy="710241"/>
          </a:xfrm>
          <a:custGeom>
            <a:avLst/>
            <a:gdLst/>
            <a:ahLst/>
            <a:cxnLst/>
            <a:rect l="l" t="t" r="r" b="b"/>
            <a:pathLst>
              <a:path w="1318426" h="710241">
                <a:moveTo>
                  <a:pt x="0" y="0"/>
                </a:moveTo>
                <a:lnTo>
                  <a:pt x="1318426" y="0"/>
                </a:lnTo>
                <a:lnTo>
                  <a:pt x="1318426" y="710241"/>
                </a:lnTo>
                <a:lnTo>
                  <a:pt x="0" y="710241"/>
                </a:lnTo>
                <a:lnTo>
                  <a:pt x="0" y="0"/>
                </a:lnTo>
                <a:close/>
              </a:path>
            </a:pathLst>
          </a:custGeom>
          <a:blipFill>
            <a:blip r:embed="rId3">
              <a:extLst>
                <a:ext uri="{96DAC541-7B7A-43D3-8B79-37D633B846F1}">
                  <asvg:svgBlip xmlns:asvg="http://schemas.microsoft.com/office/drawing/2016/SVG/main" xmlns="" r:embed="rId4"/>
                </a:ext>
              </a:extLst>
            </a:blip>
            <a:stretch>
              <a:fillRect b="-85630"/>
            </a:stretch>
          </a:blipFill>
        </p:spPr>
      </p:sp>
      <p:sp>
        <p:nvSpPr>
          <p:cNvPr id="19" name="Freeform 19"/>
          <p:cNvSpPr/>
          <p:nvPr/>
        </p:nvSpPr>
        <p:spPr>
          <a:xfrm rot="-1026235" flipH="1">
            <a:off x="18369309" y="1818709"/>
            <a:ext cx="7249660" cy="4304486"/>
          </a:xfrm>
          <a:custGeom>
            <a:avLst/>
            <a:gdLst/>
            <a:ahLst/>
            <a:cxnLst/>
            <a:rect l="l" t="t" r="r" b="b"/>
            <a:pathLst>
              <a:path w="7249660" h="4304486">
                <a:moveTo>
                  <a:pt x="7249660" y="0"/>
                </a:moveTo>
                <a:lnTo>
                  <a:pt x="0" y="0"/>
                </a:lnTo>
                <a:lnTo>
                  <a:pt x="0" y="4304486"/>
                </a:lnTo>
                <a:lnTo>
                  <a:pt x="7249660" y="4304486"/>
                </a:lnTo>
                <a:lnTo>
                  <a:pt x="724966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447810" y="3216665"/>
            <a:ext cx="13865386" cy="2306867"/>
            <a:chOff x="0" y="0"/>
            <a:chExt cx="2442660" cy="406400"/>
          </a:xfrm>
        </p:grpSpPr>
        <p:sp>
          <p:nvSpPr>
            <p:cNvPr id="3" name="Freeform 3"/>
            <p:cNvSpPr/>
            <p:nvPr/>
          </p:nvSpPr>
          <p:spPr>
            <a:xfrm>
              <a:off x="0" y="0"/>
              <a:ext cx="2442660" cy="406400"/>
            </a:xfrm>
            <a:custGeom>
              <a:avLst/>
              <a:gdLst/>
              <a:ahLst/>
              <a:cxnLst/>
              <a:rect l="l" t="t" r="r" b="b"/>
              <a:pathLst>
                <a:path w="2442660" h="406400">
                  <a:moveTo>
                    <a:pt x="2239460" y="0"/>
                  </a:moveTo>
                  <a:cubicBezTo>
                    <a:pt x="2351685" y="0"/>
                    <a:pt x="2442660" y="90976"/>
                    <a:pt x="2442660" y="203200"/>
                  </a:cubicBezTo>
                  <a:cubicBezTo>
                    <a:pt x="2442660" y="315424"/>
                    <a:pt x="2351685" y="406400"/>
                    <a:pt x="2239460" y="406400"/>
                  </a:cubicBezTo>
                  <a:lnTo>
                    <a:pt x="203200" y="406400"/>
                  </a:lnTo>
                  <a:cubicBezTo>
                    <a:pt x="90976" y="406400"/>
                    <a:pt x="0" y="315424"/>
                    <a:pt x="0" y="203200"/>
                  </a:cubicBezTo>
                  <a:cubicBezTo>
                    <a:pt x="0" y="90976"/>
                    <a:pt x="90976" y="0"/>
                    <a:pt x="203200" y="0"/>
                  </a:cubicBezTo>
                  <a:close/>
                </a:path>
              </a:pathLst>
            </a:custGeom>
            <a:solidFill>
              <a:srgbClr val="EDEDED"/>
            </a:solidFill>
          </p:spPr>
        </p:sp>
        <p:sp>
          <p:nvSpPr>
            <p:cNvPr id="4" name="TextBox 4"/>
            <p:cNvSpPr txBox="1"/>
            <p:nvPr/>
          </p:nvSpPr>
          <p:spPr>
            <a:xfrm>
              <a:off x="0" y="-57150"/>
              <a:ext cx="2442660" cy="463550"/>
            </a:xfrm>
            <a:prstGeom prst="rect">
              <a:avLst/>
            </a:prstGeom>
          </p:spPr>
          <p:txBody>
            <a:bodyPr lIns="45141" tIns="45141" rIns="45141" bIns="45141" rtlCol="0" anchor="ctr"/>
            <a:lstStyle/>
            <a:p>
              <a:pPr algn="ctr">
                <a:lnSpc>
                  <a:spcPts val="2735"/>
                </a:lnSpc>
              </a:pPr>
              <a:endParaRPr/>
            </a:p>
          </p:txBody>
        </p:sp>
      </p:grpSp>
      <p:grpSp>
        <p:nvGrpSpPr>
          <p:cNvPr id="5" name="Group 5"/>
          <p:cNvGrpSpPr/>
          <p:nvPr/>
        </p:nvGrpSpPr>
        <p:grpSpPr>
          <a:xfrm rot="-5400000">
            <a:off x="1056255" y="3033932"/>
            <a:ext cx="2306867" cy="2672333"/>
            <a:chOff x="0" y="0"/>
            <a:chExt cx="660400" cy="765024"/>
          </a:xfrm>
        </p:grpSpPr>
        <p:sp>
          <p:nvSpPr>
            <p:cNvPr id="6" name="Freeform 6"/>
            <p:cNvSpPr/>
            <p:nvPr/>
          </p:nvSpPr>
          <p:spPr>
            <a:xfrm>
              <a:off x="0" y="0"/>
              <a:ext cx="660400" cy="765024"/>
            </a:xfrm>
            <a:custGeom>
              <a:avLst/>
              <a:gdLst/>
              <a:ahLst/>
              <a:cxnLst/>
              <a:rect l="l" t="t" r="r" b="b"/>
              <a:pathLst>
                <a:path w="660400" h="76502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7441"/>
                  </a:cubicBezTo>
                  <a:lnTo>
                    <a:pt x="660400" y="765024"/>
                  </a:lnTo>
                  <a:lnTo>
                    <a:pt x="0" y="765024"/>
                  </a:lnTo>
                  <a:lnTo>
                    <a:pt x="0" y="327766"/>
                  </a:lnTo>
                  <a:cubicBezTo>
                    <a:pt x="1782" y="185660"/>
                    <a:pt x="93019" y="64045"/>
                    <a:pt x="220252" y="19070"/>
                  </a:cubicBezTo>
                  <a:close/>
                </a:path>
              </a:pathLst>
            </a:custGeom>
            <a:gradFill rotWithShape="1">
              <a:gsLst>
                <a:gs pos="0">
                  <a:srgbClr val="0453B9">
                    <a:alpha val="100000"/>
                  </a:srgbClr>
                </a:gs>
                <a:gs pos="100000">
                  <a:srgbClr val="3881DF">
                    <a:alpha val="100000"/>
                  </a:srgbClr>
                </a:gs>
              </a:gsLst>
              <a:lin ang="2700000"/>
            </a:gradFill>
            <a:ln cap="sq">
              <a:noFill/>
              <a:prstDash val="solid"/>
              <a:miter/>
            </a:ln>
          </p:spPr>
        </p:sp>
        <p:sp>
          <p:nvSpPr>
            <p:cNvPr id="7" name="TextBox 7"/>
            <p:cNvSpPr txBox="1"/>
            <p:nvPr/>
          </p:nvSpPr>
          <p:spPr>
            <a:xfrm>
              <a:off x="0" y="69850"/>
              <a:ext cx="660400" cy="695174"/>
            </a:xfrm>
            <a:prstGeom prst="rect">
              <a:avLst/>
            </a:prstGeom>
          </p:spPr>
          <p:txBody>
            <a:bodyPr lIns="45141" tIns="45141" rIns="45141" bIns="45141" rtlCol="0" anchor="ctr"/>
            <a:lstStyle/>
            <a:p>
              <a:pPr marL="0" lvl="0" indent="0" algn="ctr">
                <a:lnSpc>
                  <a:spcPts val="2735"/>
                </a:lnSpc>
                <a:spcBef>
                  <a:spcPct val="0"/>
                </a:spcBef>
              </a:pPr>
              <a:endParaRPr/>
            </a:p>
          </p:txBody>
        </p:sp>
      </p:grpSp>
      <p:grpSp>
        <p:nvGrpSpPr>
          <p:cNvPr id="8" name="Group 8"/>
          <p:cNvGrpSpPr/>
          <p:nvPr/>
        </p:nvGrpSpPr>
        <p:grpSpPr>
          <a:xfrm rot="-10800000">
            <a:off x="3187302" y="8352841"/>
            <a:ext cx="14125894" cy="1816408"/>
            <a:chOff x="0" y="0"/>
            <a:chExt cx="3893634" cy="500671"/>
          </a:xfrm>
        </p:grpSpPr>
        <p:sp>
          <p:nvSpPr>
            <p:cNvPr id="9" name="Freeform 9"/>
            <p:cNvSpPr/>
            <p:nvPr/>
          </p:nvSpPr>
          <p:spPr>
            <a:xfrm>
              <a:off x="0" y="0"/>
              <a:ext cx="3893634" cy="500671"/>
            </a:xfrm>
            <a:custGeom>
              <a:avLst/>
              <a:gdLst/>
              <a:ahLst/>
              <a:cxnLst/>
              <a:rect l="l" t="t" r="r" b="b"/>
              <a:pathLst>
                <a:path w="3893634" h="500671">
                  <a:moveTo>
                    <a:pt x="3690434" y="0"/>
                  </a:moveTo>
                  <a:cubicBezTo>
                    <a:pt x="3802658" y="0"/>
                    <a:pt x="3893634" y="112079"/>
                    <a:pt x="3893634" y="250336"/>
                  </a:cubicBezTo>
                  <a:cubicBezTo>
                    <a:pt x="3893634" y="388592"/>
                    <a:pt x="3802658" y="500671"/>
                    <a:pt x="3690434" y="500671"/>
                  </a:cubicBezTo>
                  <a:lnTo>
                    <a:pt x="203200" y="500671"/>
                  </a:lnTo>
                  <a:cubicBezTo>
                    <a:pt x="90976" y="500671"/>
                    <a:pt x="0" y="388592"/>
                    <a:pt x="0" y="250336"/>
                  </a:cubicBezTo>
                  <a:cubicBezTo>
                    <a:pt x="0" y="112079"/>
                    <a:pt x="90976" y="0"/>
                    <a:pt x="203200" y="0"/>
                  </a:cubicBezTo>
                  <a:close/>
                </a:path>
              </a:pathLst>
            </a:custGeom>
            <a:solidFill>
              <a:srgbClr val="EDEDED"/>
            </a:solidFill>
          </p:spPr>
        </p:sp>
        <p:sp>
          <p:nvSpPr>
            <p:cNvPr id="10" name="TextBox 10"/>
            <p:cNvSpPr txBox="1"/>
            <p:nvPr/>
          </p:nvSpPr>
          <p:spPr>
            <a:xfrm>
              <a:off x="0" y="-57150"/>
              <a:ext cx="3893634" cy="557821"/>
            </a:xfrm>
            <a:prstGeom prst="rect">
              <a:avLst/>
            </a:prstGeom>
          </p:spPr>
          <p:txBody>
            <a:bodyPr lIns="45141" tIns="45141" rIns="45141" bIns="45141" rtlCol="0" anchor="ctr"/>
            <a:lstStyle/>
            <a:p>
              <a:pPr algn="ctr">
                <a:lnSpc>
                  <a:spcPts val="2735"/>
                </a:lnSpc>
              </a:pPr>
              <a:endParaRPr/>
            </a:p>
          </p:txBody>
        </p:sp>
      </p:grpSp>
      <p:grpSp>
        <p:nvGrpSpPr>
          <p:cNvPr id="11" name="Group 11"/>
          <p:cNvGrpSpPr/>
          <p:nvPr/>
        </p:nvGrpSpPr>
        <p:grpSpPr>
          <a:xfrm rot="-5400000">
            <a:off x="1302971" y="8078286"/>
            <a:ext cx="1987411" cy="2302267"/>
            <a:chOff x="0" y="0"/>
            <a:chExt cx="660400" cy="765024"/>
          </a:xfrm>
        </p:grpSpPr>
        <p:sp>
          <p:nvSpPr>
            <p:cNvPr id="12" name="Freeform 12"/>
            <p:cNvSpPr/>
            <p:nvPr/>
          </p:nvSpPr>
          <p:spPr>
            <a:xfrm>
              <a:off x="0" y="0"/>
              <a:ext cx="660400" cy="765024"/>
            </a:xfrm>
            <a:custGeom>
              <a:avLst/>
              <a:gdLst/>
              <a:ahLst/>
              <a:cxnLst/>
              <a:rect l="l" t="t" r="r" b="b"/>
              <a:pathLst>
                <a:path w="660400" h="76502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7441"/>
                  </a:cubicBezTo>
                  <a:lnTo>
                    <a:pt x="660400" y="765024"/>
                  </a:lnTo>
                  <a:lnTo>
                    <a:pt x="0" y="765024"/>
                  </a:lnTo>
                  <a:lnTo>
                    <a:pt x="0" y="327766"/>
                  </a:lnTo>
                  <a:cubicBezTo>
                    <a:pt x="1782" y="185660"/>
                    <a:pt x="93019" y="64045"/>
                    <a:pt x="220252" y="19070"/>
                  </a:cubicBezTo>
                  <a:close/>
                </a:path>
              </a:pathLst>
            </a:custGeom>
            <a:gradFill rotWithShape="1">
              <a:gsLst>
                <a:gs pos="0">
                  <a:srgbClr val="0453B9">
                    <a:alpha val="100000"/>
                  </a:srgbClr>
                </a:gs>
                <a:gs pos="100000">
                  <a:srgbClr val="3881DF">
                    <a:alpha val="100000"/>
                  </a:srgbClr>
                </a:gs>
              </a:gsLst>
              <a:lin ang="2700000"/>
            </a:gradFill>
            <a:ln cap="sq">
              <a:noFill/>
              <a:prstDash val="solid"/>
              <a:miter/>
            </a:ln>
          </p:spPr>
        </p:sp>
        <p:sp>
          <p:nvSpPr>
            <p:cNvPr id="13" name="TextBox 13"/>
            <p:cNvSpPr txBox="1"/>
            <p:nvPr/>
          </p:nvSpPr>
          <p:spPr>
            <a:xfrm>
              <a:off x="0" y="69850"/>
              <a:ext cx="660400" cy="695174"/>
            </a:xfrm>
            <a:prstGeom prst="rect">
              <a:avLst/>
            </a:prstGeom>
          </p:spPr>
          <p:txBody>
            <a:bodyPr lIns="45141" tIns="45141" rIns="45141" bIns="45141" rtlCol="0" anchor="ctr"/>
            <a:lstStyle/>
            <a:p>
              <a:pPr marL="0" lvl="0" indent="0" algn="ctr">
                <a:lnSpc>
                  <a:spcPts val="2735"/>
                </a:lnSpc>
                <a:spcBef>
                  <a:spcPct val="0"/>
                </a:spcBef>
              </a:pPr>
              <a:endParaRPr/>
            </a:p>
          </p:txBody>
        </p:sp>
      </p:grpSp>
      <p:grpSp>
        <p:nvGrpSpPr>
          <p:cNvPr id="14" name="Group 14"/>
          <p:cNvGrpSpPr/>
          <p:nvPr/>
        </p:nvGrpSpPr>
        <p:grpSpPr>
          <a:xfrm rot="-10800000">
            <a:off x="3694419" y="5799802"/>
            <a:ext cx="13564881" cy="1902513"/>
            <a:chOff x="0" y="0"/>
            <a:chExt cx="3738997" cy="524405"/>
          </a:xfrm>
        </p:grpSpPr>
        <p:sp>
          <p:nvSpPr>
            <p:cNvPr id="15" name="Freeform 15"/>
            <p:cNvSpPr/>
            <p:nvPr/>
          </p:nvSpPr>
          <p:spPr>
            <a:xfrm>
              <a:off x="0" y="0"/>
              <a:ext cx="3738997" cy="524405"/>
            </a:xfrm>
            <a:custGeom>
              <a:avLst/>
              <a:gdLst/>
              <a:ahLst/>
              <a:cxnLst/>
              <a:rect l="l" t="t" r="r" b="b"/>
              <a:pathLst>
                <a:path w="3738997" h="524405">
                  <a:moveTo>
                    <a:pt x="3535797" y="0"/>
                  </a:moveTo>
                  <a:cubicBezTo>
                    <a:pt x="3648022" y="0"/>
                    <a:pt x="3738997" y="117392"/>
                    <a:pt x="3738997" y="262202"/>
                  </a:cubicBezTo>
                  <a:cubicBezTo>
                    <a:pt x="3738997" y="407013"/>
                    <a:pt x="3648022" y="524405"/>
                    <a:pt x="3535797" y="524405"/>
                  </a:cubicBezTo>
                  <a:lnTo>
                    <a:pt x="203200" y="524405"/>
                  </a:lnTo>
                  <a:cubicBezTo>
                    <a:pt x="90976" y="524405"/>
                    <a:pt x="0" y="407013"/>
                    <a:pt x="0" y="262202"/>
                  </a:cubicBezTo>
                  <a:cubicBezTo>
                    <a:pt x="0" y="117392"/>
                    <a:pt x="90976" y="0"/>
                    <a:pt x="203200" y="0"/>
                  </a:cubicBezTo>
                  <a:close/>
                </a:path>
              </a:pathLst>
            </a:custGeom>
            <a:solidFill>
              <a:srgbClr val="EDEDED"/>
            </a:solidFill>
          </p:spPr>
        </p:sp>
        <p:sp>
          <p:nvSpPr>
            <p:cNvPr id="16" name="TextBox 16"/>
            <p:cNvSpPr txBox="1"/>
            <p:nvPr/>
          </p:nvSpPr>
          <p:spPr>
            <a:xfrm>
              <a:off x="0" y="-57150"/>
              <a:ext cx="3738997" cy="581555"/>
            </a:xfrm>
            <a:prstGeom prst="rect">
              <a:avLst/>
            </a:prstGeom>
          </p:spPr>
          <p:txBody>
            <a:bodyPr lIns="45141" tIns="45141" rIns="45141" bIns="45141" rtlCol="0" anchor="ctr"/>
            <a:lstStyle/>
            <a:p>
              <a:pPr algn="ctr">
                <a:lnSpc>
                  <a:spcPts val="2735"/>
                </a:lnSpc>
              </a:pPr>
              <a:endParaRPr/>
            </a:p>
          </p:txBody>
        </p:sp>
      </p:grpSp>
      <p:grpSp>
        <p:nvGrpSpPr>
          <p:cNvPr id="17" name="Group 17"/>
          <p:cNvGrpSpPr/>
          <p:nvPr/>
        </p:nvGrpSpPr>
        <p:grpSpPr>
          <a:xfrm rot="-5400000">
            <a:off x="1351125" y="5617645"/>
            <a:ext cx="2178782" cy="2523956"/>
            <a:chOff x="0" y="0"/>
            <a:chExt cx="660400" cy="765024"/>
          </a:xfrm>
        </p:grpSpPr>
        <p:sp>
          <p:nvSpPr>
            <p:cNvPr id="18" name="Freeform 18"/>
            <p:cNvSpPr/>
            <p:nvPr/>
          </p:nvSpPr>
          <p:spPr>
            <a:xfrm>
              <a:off x="0" y="0"/>
              <a:ext cx="660400" cy="765024"/>
            </a:xfrm>
            <a:custGeom>
              <a:avLst/>
              <a:gdLst/>
              <a:ahLst/>
              <a:cxnLst/>
              <a:rect l="l" t="t" r="r" b="b"/>
              <a:pathLst>
                <a:path w="660400" h="76502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7441"/>
                  </a:cubicBezTo>
                  <a:lnTo>
                    <a:pt x="660400" y="765024"/>
                  </a:lnTo>
                  <a:lnTo>
                    <a:pt x="0" y="765024"/>
                  </a:lnTo>
                  <a:lnTo>
                    <a:pt x="0" y="327766"/>
                  </a:lnTo>
                  <a:cubicBezTo>
                    <a:pt x="1782" y="185660"/>
                    <a:pt x="93019" y="64045"/>
                    <a:pt x="220252" y="19070"/>
                  </a:cubicBezTo>
                  <a:close/>
                </a:path>
              </a:pathLst>
            </a:custGeom>
            <a:gradFill rotWithShape="1">
              <a:gsLst>
                <a:gs pos="0">
                  <a:srgbClr val="0453B9">
                    <a:alpha val="100000"/>
                  </a:srgbClr>
                </a:gs>
                <a:gs pos="100000">
                  <a:srgbClr val="3881DF">
                    <a:alpha val="100000"/>
                  </a:srgbClr>
                </a:gs>
              </a:gsLst>
              <a:lin ang="2700000"/>
            </a:gradFill>
            <a:ln cap="sq">
              <a:noFill/>
              <a:prstDash val="solid"/>
              <a:miter/>
            </a:ln>
          </p:spPr>
        </p:sp>
        <p:sp>
          <p:nvSpPr>
            <p:cNvPr id="19" name="TextBox 19"/>
            <p:cNvSpPr txBox="1"/>
            <p:nvPr/>
          </p:nvSpPr>
          <p:spPr>
            <a:xfrm>
              <a:off x="0" y="69850"/>
              <a:ext cx="660400" cy="695174"/>
            </a:xfrm>
            <a:prstGeom prst="rect">
              <a:avLst/>
            </a:prstGeom>
          </p:spPr>
          <p:txBody>
            <a:bodyPr lIns="45141" tIns="45141" rIns="45141" bIns="45141" rtlCol="0" anchor="ctr"/>
            <a:lstStyle/>
            <a:p>
              <a:pPr marL="0" lvl="0" indent="0" algn="ctr">
                <a:lnSpc>
                  <a:spcPts val="2735"/>
                </a:lnSpc>
                <a:spcBef>
                  <a:spcPct val="0"/>
                </a:spcBef>
              </a:pPr>
              <a:endParaRPr/>
            </a:p>
          </p:txBody>
        </p:sp>
      </p:grpSp>
      <p:sp>
        <p:nvSpPr>
          <p:cNvPr id="20" name="Freeform 20"/>
          <p:cNvSpPr/>
          <p:nvPr/>
        </p:nvSpPr>
        <p:spPr>
          <a:xfrm rot="-5400000">
            <a:off x="23892" y="6669599"/>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sp>
        <p:nvSpPr>
          <p:cNvPr id="21" name="Freeform 21"/>
          <p:cNvSpPr/>
          <p:nvPr/>
        </p:nvSpPr>
        <p:spPr>
          <a:xfrm rot="-5400000">
            <a:off x="16653983" y="812907"/>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22" name="Group 22"/>
          <p:cNvGrpSpPr/>
          <p:nvPr/>
        </p:nvGrpSpPr>
        <p:grpSpPr>
          <a:xfrm rot="-10800000">
            <a:off x="8175770" y="9787711"/>
            <a:ext cx="10817079" cy="518339"/>
            <a:chOff x="0" y="0"/>
            <a:chExt cx="2848943" cy="136517"/>
          </a:xfrm>
        </p:grpSpPr>
        <p:sp>
          <p:nvSpPr>
            <p:cNvPr id="23" name="Freeform 23"/>
            <p:cNvSpPr/>
            <p:nvPr/>
          </p:nvSpPr>
          <p:spPr>
            <a:xfrm>
              <a:off x="0" y="0"/>
              <a:ext cx="2848943" cy="136517"/>
            </a:xfrm>
            <a:custGeom>
              <a:avLst/>
              <a:gdLst/>
              <a:ahLst/>
              <a:cxnLst/>
              <a:rect l="l" t="t" r="r" b="b"/>
              <a:pathLst>
                <a:path w="2848943" h="136517">
                  <a:moveTo>
                    <a:pt x="68259" y="0"/>
                  </a:moveTo>
                  <a:lnTo>
                    <a:pt x="2780684" y="0"/>
                  </a:lnTo>
                  <a:cubicBezTo>
                    <a:pt x="2798787" y="0"/>
                    <a:pt x="2816149" y="7192"/>
                    <a:pt x="2828950" y="19992"/>
                  </a:cubicBezTo>
                  <a:cubicBezTo>
                    <a:pt x="2841751" y="32793"/>
                    <a:pt x="2848943" y="50155"/>
                    <a:pt x="2848943" y="68259"/>
                  </a:cubicBezTo>
                  <a:lnTo>
                    <a:pt x="2848943" y="68259"/>
                  </a:lnTo>
                  <a:cubicBezTo>
                    <a:pt x="2848943" y="86362"/>
                    <a:pt x="2841751" y="103724"/>
                    <a:pt x="2828950" y="116525"/>
                  </a:cubicBezTo>
                  <a:cubicBezTo>
                    <a:pt x="2816149" y="129326"/>
                    <a:pt x="2798787" y="136517"/>
                    <a:pt x="2780684"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24" name="TextBox 24"/>
            <p:cNvSpPr txBox="1"/>
            <p:nvPr/>
          </p:nvSpPr>
          <p:spPr>
            <a:xfrm>
              <a:off x="0" y="-38100"/>
              <a:ext cx="2848943" cy="17461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rot="-10800000">
            <a:off x="-1871343" y="-9525"/>
            <a:ext cx="8505674" cy="518339"/>
            <a:chOff x="0" y="0"/>
            <a:chExt cx="2240178" cy="136517"/>
          </a:xfrm>
        </p:grpSpPr>
        <p:sp>
          <p:nvSpPr>
            <p:cNvPr id="26" name="Freeform 26"/>
            <p:cNvSpPr/>
            <p:nvPr/>
          </p:nvSpPr>
          <p:spPr>
            <a:xfrm>
              <a:off x="0" y="0"/>
              <a:ext cx="2240178" cy="136517"/>
            </a:xfrm>
            <a:custGeom>
              <a:avLst/>
              <a:gdLst/>
              <a:ahLst/>
              <a:cxnLst/>
              <a:rect l="l" t="t" r="r" b="b"/>
              <a:pathLst>
                <a:path w="2240178" h="136517">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27" name="TextBox 27"/>
            <p:cNvSpPr txBox="1"/>
            <p:nvPr/>
          </p:nvSpPr>
          <p:spPr>
            <a:xfrm>
              <a:off x="0" y="-38100"/>
              <a:ext cx="2240178" cy="174617"/>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28"/>
          <p:cNvSpPr/>
          <p:nvPr/>
        </p:nvSpPr>
        <p:spPr>
          <a:xfrm>
            <a:off x="1936868" y="3914907"/>
            <a:ext cx="1007295" cy="1200948"/>
          </a:xfrm>
          <a:custGeom>
            <a:avLst/>
            <a:gdLst/>
            <a:ahLst/>
            <a:cxnLst/>
            <a:rect l="l" t="t" r="r" b="b"/>
            <a:pathLst>
              <a:path w="1007295" h="1200948">
                <a:moveTo>
                  <a:pt x="0" y="0"/>
                </a:moveTo>
                <a:lnTo>
                  <a:pt x="1007295" y="0"/>
                </a:lnTo>
                <a:lnTo>
                  <a:pt x="1007295" y="1200948"/>
                </a:lnTo>
                <a:lnTo>
                  <a:pt x="0" y="120094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9" name="Freeform 29"/>
          <p:cNvSpPr/>
          <p:nvPr/>
        </p:nvSpPr>
        <p:spPr>
          <a:xfrm>
            <a:off x="2209689" y="6371737"/>
            <a:ext cx="691096" cy="1132945"/>
          </a:xfrm>
          <a:custGeom>
            <a:avLst/>
            <a:gdLst/>
            <a:ahLst/>
            <a:cxnLst/>
            <a:rect l="l" t="t" r="r" b="b"/>
            <a:pathLst>
              <a:path w="691096" h="1132945">
                <a:moveTo>
                  <a:pt x="0" y="0"/>
                </a:moveTo>
                <a:lnTo>
                  <a:pt x="691096" y="0"/>
                </a:lnTo>
                <a:lnTo>
                  <a:pt x="691096" y="1132945"/>
                </a:lnTo>
                <a:lnTo>
                  <a:pt x="0" y="11329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0" name="Freeform 30"/>
          <p:cNvSpPr/>
          <p:nvPr/>
        </p:nvSpPr>
        <p:spPr>
          <a:xfrm>
            <a:off x="2104665" y="8875580"/>
            <a:ext cx="671702" cy="1023546"/>
          </a:xfrm>
          <a:custGeom>
            <a:avLst/>
            <a:gdLst/>
            <a:ahLst/>
            <a:cxnLst/>
            <a:rect l="l" t="t" r="r" b="b"/>
            <a:pathLst>
              <a:path w="671702" h="1023546">
                <a:moveTo>
                  <a:pt x="0" y="0"/>
                </a:moveTo>
                <a:lnTo>
                  <a:pt x="671702" y="0"/>
                </a:lnTo>
                <a:lnTo>
                  <a:pt x="671702" y="1023546"/>
                </a:lnTo>
                <a:lnTo>
                  <a:pt x="0" y="102354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
        <p:nvSpPr>
          <p:cNvPr id="31" name="TextBox 31"/>
          <p:cNvSpPr txBox="1"/>
          <p:nvPr/>
        </p:nvSpPr>
        <p:spPr>
          <a:xfrm>
            <a:off x="2691866" y="1770469"/>
            <a:ext cx="13525011" cy="915713"/>
          </a:xfrm>
          <a:prstGeom prst="rect">
            <a:avLst/>
          </a:prstGeom>
        </p:spPr>
        <p:txBody>
          <a:bodyPr lIns="0" tIns="0" rIns="0" bIns="0" rtlCol="0" anchor="t">
            <a:spAutoFit/>
          </a:bodyPr>
          <a:lstStyle/>
          <a:p>
            <a:pPr algn="ctr">
              <a:lnSpc>
                <a:spcPts val="7137"/>
              </a:lnSpc>
            </a:pPr>
            <a:r>
              <a:rPr lang="en-US" sz="6206" b="1">
                <a:solidFill>
                  <a:srgbClr val="0453B9"/>
                </a:solidFill>
                <a:latin typeface="Aileron Bold"/>
                <a:ea typeface="Aileron Bold"/>
                <a:cs typeface="Aileron Bold"/>
                <a:sym typeface="Aileron Bold"/>
              </a:rPr>
              <a:t>Problem Statement</a:t>
            </a:r>
          </a:p>
        </p:txBody>
      </p:sp>
      <p:sp>
        <p:nvSpPr>
          <p:cNvPr id="32" name="TextBox 32"/>
          <p:cNvSpPr txBox="1"/>
          <p:nvPr/>
        </p:nvSpPr>
        <p:spPr>
          <a:xfrm>
            <a:off x="4333406" y="3113264"/>
            <a:ext cx="11883471" cy="2218395"/>
          </a:xfrm>
          <a:prstGeom prst="rect">
            <a:avLst/>
          </a:prstGeom>
        </p:spPr>
        <p:txBody>
          <a:bodyPr lIns="0" tIns="0" rIns="0" bIns="0" rtlCol="0" anchor="t">
            <a:spAutoFit/>
          </a:bodyPr>
          <a:lstStyle/>
          <a:p>
            <a:pPr algn="just">
              <a:lnSpc>
                <a:spcPts val="5826"/>
              </a:lnSpc>
              <a:spcBef>
                <a:spcPct val="0"/>
              </a:spcBef>
            </a:pPr>
            <a:r>
              <a:rPr lang="en-US" sz="4161" b="1">
                <a:solidFill>
                  <a:srgbClr val="0453B9"/>
                </a:solidFill>
                <a:latin typeface="Poppins Bold"/>
                <a:ea typeface="Poppins Bold"/>
                <a:cs typeface="Poppins Bold"/>
                <a:sym typeface="Poppins Bold"/>
              </a:rPr>
              <a:t>A mobile health clinic wants to pre-screen patients for diabetes using basic health indicators.</a:t>
            </a:r>
          </a:p>
        </p:txBody>
      </p:sp>
      <p:sp>
        <p:nvSpPr>
          <p:cNvPr id="33" name="TextBox 33"/>
          <p:cNvSpPr txBox="1"/>
          <p:nvPr/>
        </p:nvSpPr>
        <p:spPr>
          <a:xfrm>
            <a:off x="4333406" y="5685502"/>
            <a:ext cx="12925894" cy="2794975"/>
          </a:xfrm>
          <a:prstGeom prst="rect">
            <a:avLst/>
          </a:prstGeom>
        </p:spPr>
        <p:txBody>
          <a:bodyPr lIns="0" tIns="0" rIns="0" bIns="0" rtlCol="0" anchor="t">
            <a:spAutoFit/>
          </a:bodyPr>
          <a:lstStyle/>
          <a:p>
            <a:pPr algn="just">
              <a:lnSpc>
                <a:spcPts val="5546"/>
              </a:lnSpc>
            </a:pPr>
            <a:r>
              <a:rPr lang="en-US" sz="3961" b="1">
                <a:solidFill>
                  <a:srgbClr val="0453B9"/>
                </a:solidFill>
                <a:latin typeface="Poppins Bold"/>
                <a:ea typeface="Poppins Bold"/>
                <a:cs typeface="Poppins Bold"/>
                <a:sym typeface="Poppins Bold"/>
              </a:rPr>
              <a:t>Goal: Use data science to identify patients at risk of diabetes using early indicators like BMI, glucose, insulin, and age.</a:t>
            </a:r>
          </a:p>
          <a:p>
            <a:pPr algn="just">
              <a:lnSpc>
                <a:spcPts val="5546"/>
              </a:lnSpc>
              <a:spcBef>
                <a:spcPct val="0"/>
              </a:spcBef>
            </a:pPr>
            <a:endParaRPr lang="en-US" sz="3961" b="1">
              <a:solidFill>
                <a:srgbClr val="0453B9"/>
              </a:solidFill>
              <a:latin typeface="Poppins Bold"/>
              <a:ea typeface="Poppins Bold"/>
              <a:cs typeface="Poppins Bold"/>
              <a:sym typeface="Poppins Bold"/>
            </a:endParaRPr>
          </a:p>
        </p:txBody>
      </p:sp>
      <p:sp>
        <p:nvSpPr>
          <p:cNvPr id="34" name="TextBox 34"/>
          <p:cNvSpPr txBox="1"/>
          <p:nvPr/>
        </p:nvSpPr>
        <p:spPr>
          <a:xfrm>
            <a:off x="4168562" y="8535884"/>
            <a:ext cx="13255582" cy="1363242"/>
          </a:xfrm>
          <a:prstGeom prst="rect">
            <a:avLst/>
          </a:prstGeom>
        </p:spPr>
        <p:txBody>
          <a:bodyPr lIns="0" tIns="0" rIns="0" bIns="0" rtlCol="0" anchor="t">
            <a:spAutoFit/>
          </a:bodyPr>
          <a:lstStyle/>
          <a:p>
            <a:pPr algn="just">
              <a:lnSpc>
                <a:spcPts val="5342"/>
              </a:lnSpc>
              <a:spcBef>
                <a:spcPct val="0"/>
              </a:spcBef>
            </a:pPr>
            <a:r>
              <a:rPr lang="en-US" sz="3815" b="1">
                <a:solidFill>
                  <a:srgbClr val="0453B9"/>
                </a:solidFill>
                <a:latin typeface="Poppins Bold"/>
                <a:ea typeface="Poppins Bold"/>
                <a:cs typeface="Poppins Bold"/>
                <a:sym typeface="Poppins Bold"/>
              </a:rPr>
              <a:t>Reduce hospital crowding and prioritize at-risk individuals.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79895" y="0"/>
            <a:ext cx="1365255" cy="10287000"/>
            <a:chOff x="0" y="0"/>
            <a:chExt cx="359573" cy="2709333"/>
          </a:xfrm>
        </p:grpSpPr>
        <p:sp>
          <p:nvSpPr>
            <p:cNvPr id="3" name="Freeform 3"/>
            <p:cNvSpPr/>
            <p:nvPr/>
          </p:nvSpPr>
          <p:spPr>
            <a:xfrm>
              <a:off x="0" y="0"/>
              <a:ext cx="359573" cy="2709333"/>
            </a:xfrm>
            <a:custGeom>
              <a:avLst/>
              <a:gdLst/>
              <a:ahLst/>
              <a:cxnLst/>
              <a:rect l="l" t="t" r="r" b="b"/>
              <a:pathLst>
                <a:path w="359573" h="2709333">
                  <a:moveTo>
                    <a:pt x="0" y="0"/>
                  </a:moveTo>
                  <a:lnTo>
                    <a:pt x="359573" y="0"/>
                  </a:lnTo>
                  <a:lnTo>
                    <a:pt x="359573" y="2709333"/>
                  </a:lnTo>
                  <a:lnTo>
                    <a:pt x="0" y="2709333"/>
                  </a:lnTo>
                  <a:close/>
                </a:path>
              </a:pathLst>
            </a:custGeom>
            <a:gradFill rotWithShape="1">
              <a:gsLst>
                <a:gs pos="0">
                  <a:srgbClr val="0453B9">
                    <a:alpha val="100000"/>
                  </a:srgbClr>
                </a:gs>
                <a:gs pos="100000">
                  <a:srgbClr val="3881DF">
                    <a:alpha val="100000"/>
                  </a:srgbClr>
                </a:gs>
              </a:gsLst>
              <a:lin ang="2700000"/>
            </a:gradFill>
          </p:spPr>
        </p:sp>
        <p:sp>
          <p:nvSpPr>
            <p:cNvPr id="4" name="TextBox 4"/>
            <p:cNvSpPr txBox="1"/>
            <p:nvPr/>
          </p:nvSpPr>
          <p:spPr>
            <a:xfrm>
              <a:off x="0" y="-57150"/>
              <a:ext cx="359573" cy="2766483"/>
            </a:xfrm>
            <a:prstGeom prst="rect">
              <a:avLst/>
            </a:prstGeom>
          </p:spPr>
          <p:txBody>
            <a:bodyPr lIns="50800" tIns="50800" rIns="50800" bIns="50800" rtlCol="0" anchor="ctr"/>
            <a:lstStyle/>
            <a:p>
              <a:pPr algn="ctr">
                <a:lnSpc>
                  <a:spcPts val="2735"/>
                </a:lnSpc>
              </a:pPr>
              <a:endParaRPr/>
            </a:p>
          </p:txBody>
        </p:sp>
      </p:grpSp>
      <p:grpSp>
        <p:nvGrpSpPr>
          <p:cNvPr id="5" name="Group 5"/>
          <p:cNvGrpSpPr/>
          <p:nvPr/>
        </p:nvGrpSpPr>
        <p:grpSpPr>
          <a:xfrm>
            <a:off x="12106182" y="742617"/>
            <a:ext cx="4408521" cy="440852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FFFFFF">
                    <a:alpha val="24000"/>
                  </a:srgbClr>
                </a:gs>
                <a:gs pos="100000">
                  <a:srgbClr val="0151B8">
                    <a:alpha val="0"/>
                  </a:srgbClr>
                </a:gs>
              </a:gsLst>
              <a:lin ang="0"/>
            </a:gradFill>
          </p:spPr>
        </p:sp>
        <p:sp>
          <p:nvSpPr>
            <p:cNvPr id="7" name="TextBox 7"/>
            <p:cNvSpPr txBox="1"/>
            <p:nvPr/>
          </p:nvSpPr>
          <p:spPr>
            <a:xfrm>
              <a:off x="76200" y="38100"/>
              <a:ext cx="660400" cy="698500"/>
            </a:xfrm>
            <a:prstGeom prst="rect">
              <a:avLst/>
            </a:prstGeom>
          </p:spPr>
          <p:txBody>
            <a:bodyPr lIns="31086" tIns="31086" rIns="31086" bIns="31086" rtlCol="0" anchor="ctr"/>
            <a:lstStyle/>
            <a:p>
              <a:pPr algn="ctr">
                <a:lnSpc>
                  <a:spcPts val="2659"/>
                </a:lnSpc>
              </a:pPr>
              <a:endParaRPr/>
            </a:p>
          </p:txBody>
        </p:sp>
      </p:grpSp>
      <p:grpSp>
        <p:nvGrpSpPr>
          <p:cNvPr id="8" name="Group 8"/>
          <p:cNvGrpSpPr/>
          <p:nvPr/>
        </p:nvGrpSpPr>
        <p:grpSpPr>
          <a:xfrm>
            <a:off x="12378746" y="1015180"/>
            <a:ext cx="3863394" cy="38633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0162" r="-19650"/>
              </a:stretch>
            </a:blipFill>
            <a:ln w="123825" cap="sq">
              <a:solidFill>
                <a:srgbClr val="FFFFFF"/>
              </a:solidFill>
              <a:prstDash val="solid"/>
              <a:miter/>
            </a:ln>
          </p:spPr>
        </p:sp>
      </p:grpSp>
      <p:grpSp>
        <p:nvGrpSpPr>
          <p:cNvPr id="10" name="Group 10"/>
          <p:cNvGrpSpPr/>
          <p:nvPr/>
        </p:nvGrpSpPr>
        <p:grpSpPr>
          <a:xfrm>
            <a:off x="12106182" y="5135862"/>
            <a:ext cx="4408521" cy="440852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FFFFFF">
                    <a:alpha val="24000"/>
                  </a:srgbClr>
                </a:gs>
                <a:gs pos="100000">
                  <a:srgbClr val="0151B8">
                    <a:alpha val="0"/>
                  </a:srgbClr>
                </a:gs>
              </a:gsLst>
              <a:lin ang="0"/>
            </a:gradFill>
          </p:spPr>
        </p:sp>
        <p:sp>
          <p:nvSpPr>
            <p:cNvPr id="12" name="TextBox 12"/>
            <p:cNvSpPr txBox="1"/>
            <p:nvPr/>
          </p:nvSpPr>
          <p:spPr>
            <a:xfrm>
              <a:off x="76200" y="38100"/>
              <a:ext cx="660400" cy="698500"/>
            </a:xfrm>
            <a:prstGeom prst="rect">
              <a:avLst/>
            </a:prstGeom>
          </p:spPr>
          <p:txBody>
            <a:bodyPr lIns="31086" tIns="31086" rIns="31086" bIns="31086" rtlCol="0" anchor="ctr"/>
            <a:lstStyle/>
            <a:p>
              <a:pPr algn="ctr">
                <a:lnSpc>
                  <a:spcPts val="2659"/>
                </a:lnSpc>
              </a:pPr>
              <a:endParaRPr/>
            </a:p>
          </p:txBody>
        </p:sp>
      </p:grpSp>
      <p:grpSp>
        <p:nvGrpSpPr>
          <p:cNvPr id="13" name="Group 13"/>
          <p:cNvGrpSpPr/>
          <p:nvPr/>
        </p:nvGrpSpPr>
        <p:grpSpPr>
          <a:xfrm>
            <a:off x="12378746" y="5408425"/>
            <a:ext cx="3863394" cy="386339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43816" r="-6277"/>
              </a:stretch>
            </a:blipFill>
            <a:ln w="123825" cap="sq">
              <a:solidFill>
                <a:srgbClr val="FFFFFF"/>
              </a:solidFill>
              <a:prstDash val="solid"/>
              <a:miter/>
            </a:ln>
          </p:spPr>
        </p:sp>
      </p:grpSp>
      <p:sp>
        <p:nvSpPr>
          <p:cNvPr id="15" name="TextBox 15"/>
          <p:cNvSpPr txBox="1"/>
          <p:nvPr/>
        </p:nvSpPr>
        <p:spPr>
          <a:xfrm>
            <a:off x="3164545" y="604460"/>
            <a:ext cx="9696394" cy="850015"/>
          </a:xfrm>
          <a:prstGeom prst="rect">
            <a:avLst/>
          </a:prstGeom>
        </p:spPr>
        <p:txBody>
          <a:bodyPr lIns="0" tIns="0" rIns="0" bIns="0" rtlCol="0" anchor="t">
            <a:spAutoFit/>
          </a:bodyPr>
          <a:lstStyle/>
          <a:p>
            <a:pPr algn="l">
              <a:lnSpc>
                <a:spcPts val="6676"/>
              </a:lnSpc>
            </a:pPr>
            <a:r>
              <a:rPr lang="en-US" sz="5805" b="1">
                <a:solidFill>
                  <a:srgbClr val="0453B9"/>
                </a:solidFill>
                <a:latin typeface="Aileron Bold"/>
                <a:ea typeface="Aileron Bold"/>
                <a:cs typeface="Aileron Bold"/>
                <a:sym typeface="Aileron Bold"/>
              </a:rPr>
              <a:t>Dataset Overview</a:t>
            </a:r>
          </a:p>
        </p:txBody>
      </p:sp>
      <p:sp>
        <p:nvSpPr>
          <p:cNvPr id="16" name="Freeform 16"/>
          <p:cNvSpPr/>
          <p:nvPr/>
        </p:nvSpPr>
        <p:spPr>
          <a:xfrm rot="-5400000">
            <a:off x="17057377" y="4822637"/>
            <a:ext cx="1191242" cy="641726"/>
          </a:xfrm>
          <a:custGeom>
            <a:avLst/>
            <a:gdLst/>
            <a:ahLst/>
            <a:cxnLst/>
            <a:rect l="l" t="t" r="r" b="b"/>
            <a:pathLst>
              <a:path w="1191242" h="641726">
                <a:moveTo>
                  <a:pt x="0" y="0"/>
                </a:moveTo>
                <a:lnTo>
                  <a:pt x="1191242" y="0"/>
                </a:lnTo>
                <a:lnTo>
                  <a:pt x="1191242" y="641726"/>
                </a:lnTo>
                <a:lnTo>
                  <a:pt x="0" y="641726"/>
                </a:lnTo>
                <a:lnTo>
                  <a:pt x="0" y="0"/>
                </a:lnTo>
                <a:close/>
              </a:path>
            </a:pathLst>
          </a:custGeom>
          <a:blipFill>
            <a:blip r:embed="rId4">
              <a:extLst>
                <a:ext uri="{96DAC541-7B7A-43D3-8B79-37D633B846F1}">
                  <asvg:svgBlip xmlns:asvg="http://schemas.microsoft.com/office/drawing/2016/SVG/main" xmlns="" r:embed="rId5"/>
                </a:ext>
              </a:extLst>
            </a:blip>
            <a:stretch>
              <a:fillRect b="-85630"/>
            </a:stretch>
          </a:blipFill>
        </p:spPr>
      </p:sp>
      <p:grpSp>
        <p:nvGrpSpPr>
          <p:cNvPr id="17" name="Group 17"/>
          <p:cNvGrpSpPr/>
          <p:nvPr/>
        </p:nvGrpSpPr>
        <p:grpSpPr>
          <a:xfrm>
            <a:off x="6404501" y="9720110"/>
            <a:ext cx="7020469" cy="1076631"/>
            <a:chOff x="0" y="0"/>
            <a:chExt cx="1849012" cy="283557"/>
          </a:xfrm>
        </p:grpSpPr>
        <p:sp>
          <p:nvSpPr>
            <p:cNvPr id="18" name="Freeform 18"/>
            <p:cNvSpPr/>
            <p:nvPr/>
          </p:nvSpPr>
          <p:spPr>
            <a:xfrm>
              <a:off x="0" y="0"/>
              <a:ext cx="1849012" cy="283557"/>
            </a:xfrm>
            <a:custGeom>
              <a:avLst/>
              <a:gdLst/>
              <a:ahLst/>
              <a:cxnLst/>
              <a:rect l="l" t="t" r="r" b="b"/>
              <a:pathLst>
                <a:path w="1849012" h="283557">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19" name="TextBox 19"/>
            <p:cNvSpPr txBox="1"/>
            <p:nvPr/>
          </p:nvSpPr>
          <p:spPr>
            <a:xfrm>
              <a:off x="0" y="-38100"/>
              <a:ext cx="1849012" cy="321657"/>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308335" y="9694912"/>
            <a:ext cx="1046053" cy="563513"/>
          </a:xfrm>
          <a:custGeom>
            <a:avLst/>
            <a:gdLst/>
            <a:ahLst/>
            <a:cxnLst/>
            <a:rect l="l" t="t" r="r" b="b"/>
            <a:pathLst>
              <a:path w="1046053" h="563513">
                <a:moveTo>
                  <a:pt x="0" y="0"/>
                </a:moveTo>
                <a:lnTo>
                  <a:pt x="1046053" y="0"/>
                </a:lnTo>
                <a:lnTo>
                  <a:pt x="1046053" y="563513"/>
                </a:lnTo>
                <a:lnTo>
                  <a:pt x="0" y="563513"/>
                </a:lnTo>
                <a:lnTo>
                  <a:pt x="0" y="0"/>
                </a:lnTo>
                <a:close/>
              </a:path>
            </a:pathLst>
          </a:custGeom>
          <a:blipFill>
            <a:blip r:embed="rId6">
              <a:extLst>
                <a:ext uri="{96DAC541-7B7A-43D3-8B79-37D633B846F1}">
                  <asvg:svgBlip xmlns:asvg="http://schemas.microsoft.com/office/drawing/2016/SVG/main" xmlns="" r:embed="rId7"/>
                </a:ext>
              </a:extLst>
            </a:blip>
            <a:stretch>
              <a:fillRect b="-85630"/>
            </a:stretch>
          </a:blipFill>
        </p:spPr>
      </p:sp>
      <p:sp>
        <p:nvSpPr>
          <p:cNvPr id="21" name="Freeform 21"/>
          <p:cNvSpPr/>
          <p:nvPr/>
        </p:nvSpPr>
        <p:spPr>
          <a:xfrm>
            <a:off x="991605" y="6601520"/>
            <a:ext cx="484455" cy="348808"/>
          </a:xfrm>
          <a:custGeom>
            <a:avLst/>
            <a:gdLst/>
            <a:ahLst/>
            <a:cxnLst/>
            <a:rect l="l" t="t" r="r" b="b"/>
            <a:pathLst>
              <a:path w="484455" h="348808">
                <a:moveTo>
                  <a:pt x="0" y="0"/>
                </a:moveTo>
                <a:lnTo>
                  <a:pt x="484455" y="0"/>
                </a:lnTo>
                <a:lnTo>
                  <a:pt x="484455" y="348808"/>
                </a:lnTo>
                <a:lnTo>
                  <a:pt x="0" y="34880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2" name="TextBox 22"/>
          <p:cNvSpPr txBox="1"/>
          <p:nvPr/>
        </p:nvSpPr>
        <p:spPr>
          <a:xfrm>
            <a:off x="308335" y="1612994"/>
            <a:ext cx="11797847" cy="5726205"/>
          </a:xfrm>
          <a:prstGeom prst="rect">
            <a:avLst/>
          </a:prstGeom>
        </p:spPr>
        <p:txBody>
          <a:bodyPr lIns="0" tIns="0" rIns="0" bIns="0" rtlCol="0" anchor="t">
            <a:spAutoFit/>
          </a:bodyPr>
          <a:lstStyle/>
          <a:p>
            <a:pPr marL="876309" lvl="1" indent="-438154" algn="just">
              <a:lnSpc>
                <a:spcPts val="5682"/>
              </a:lnSpc>
              <a:buFont typeface="Arial"/>
              <a:buChar char="•"/>
            </a:pPr>
            <a:r>
              <a:rPr lang="en-US" sz="4058" b="1">
                <a:solidFill>
                  <a:srgbClr val="000000"/>
                </a:solidFill>
                <a:latin typeface="Poppins Bold"/>
                <a:ea typeface="Poppins Bold"/>
                <a:cs typeface="Poppins Bold"/>
                <a:sym typeface="Poppins Bold"/>
              </a:rPr>
              <a:t>Source: Pima Indians Diabetes Dataset (Kaggle)</a:t>
            </a:r>
          </a:p>
          <a:p>
            <a:pPr marL="876309" lvl="1" indent="-438154" algn="just">
              <a:lnSpc>
                <a:spcPts val="5682"/>
              </a:lnSpc>
              <a:buFont typeface="Arial"/>
              <a:buChar char="•"/>
            </a:pPr>
            <a:r>
              <a:rPr lang="en-US" sz="4058" b="1">
                <a:solidFill>
                  <a:srgbClr val="000000"/>
                </a:solidFill>
                <a:latin typeface="Poppins Bold"/>
                <a:ea typeface="Poppins Bold"/>
                <a:cs typeface="Poppins Bold"/>
                <a:sym typeface="Poppins Bold"/>
              </a:rPr>
              <a:t>Rows: 768 | Columns: 9</a:t>
            </a:r>
          </a:p>
          <a:p>
            <a:pPr marL="876309" lvl="1" indent="-438154" algn="just">
              <a:lnSpc>
                <a:spcPts val="5682"/>
              </a:lnSpc>
              <a:buFont typeface="Arial"/>
              <a:buChar char="•"/>
            </a:pPr>
            <a:r>
              <a:rPr lang="en-US" sz="4058" b="1">
                <a:solidFill>
                  <a:srgbClr val="000000"/>
                </a:solidFill>
                <a:latin typeface="Poppins Bold"/>
                <a:ea typeface="Poppins Bold"/>
                <a:cs typeface="Poppins Bold"/>
                <a:sym typeface="Poppins Bold"/>
              </a:rPr>
              <a:t>Features: Pregnancies, Glucose, BloodPressure, SkinThickness, Insulin, BMI, DiabetesPedigreeFunction, Age</a:t>
            </a:r>
          </a:p>
          <a:p>
            <a:pPr marL="876309" lvl="1" indent="-438154" algn="just">
              <a:lnSpc>
                <a:spcPts val="5682"/>
              </a:lnSpc>
              <a:spcBef>
                <a:spcPct val="0"/>
              </a:spcBef>
              <a:buFont typeface="Arial"/>
              <a:buChar char="•"/>
            </a:pPr>
            <a:r>
              <a:rPr lang="en-US" sz="4058" b="1">
                <a:solidFill>
                  <a:srgbClr val="000000"/>
                </a:solidFill>
                <a:latin typeface="Poppins Bold"/>
                <a:ea typeface="Poppins Bold"/>
                <a:cs typeface="Poppins Bold"/>
                <a:sym typeface="Poppins Bold"/>
              </a:rPr>
              <a:t>Target: Outcome (0 = No Diabetes, 1 = Diabetes)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77278" y="4572980"/>
            <a:ext cx="320486" cy="3204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53B9">
                    <a:alpha val="100000"/>
                  </a:srgbClr>
                </a:gs>
                <a:gs pos="100000">
                  <a:srgbClr val="3881DF">
                    <a:alpha val="100000"/>
                  </a:srgbClr>
                </a:gs>
              </a:gsLst>
              <a:lin ang="2700000"/>
            </a:gradFill>
          </p:spPr>
        </p:sp>
        <p:sp>
          <p:nvSpPr>
            <p:cNvPr id="4" name="TextBox 4"/>
            <p:cNvSpPr txBox="1"/>
            <p:nvPr/>
          </p:nvSpPr>
          <p:spPr>
            <a:xfrm>
              <a:off x="76200" y="19050"/>
              <a:ext cx="660400" cy="717550"/>
            </a:xfrm>
            <a:prstGeom prst="rect">
              <a:avLst/>
            </a:prstGeom>
          </p:spPr>
          <p:txBody>
            <a:bodyPr lIns="23649" tIns="23649" rIns="23649" bIns="23649" rtlCol="0" anchor="ctr"/>
            <a:lstStyle/>
            <a:p>
              <a:pPr algn="ctr">
                <a:lnSpc>
                  <a:spcPts val="2735"/>
                </a:lnSpc>
              </a:pPr>
              <a:endParaRPr/>
            </a:p>
          </p:txBody>
        </p:sp>
      </p:grpSp>
      <p:sp>
        <p:nvSpPr>
          <p:cNvPr id="5" name="Freeform 5"/>
          <p:cNvSpPr/>
          <p:nvPr/>
        </p:nvSpPr>
        <p:spPr>
          <a:xfrm>
            <a:off x="7863330" y="4648827"/>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7604054" y="6006172"/>
            <a:ext cx="419519" cy="637212"/>
            <a:chOff x="76200" y="-879465"/>
            <a:chExt cx="1063963" cy="1616065"/>
          </a:xfrm>
        </p:grpSpPr>
        <p:sp>
          <p:nvSpPr>
            <p:cNvPr id="7" name="Freeform 7"/>
            <p:cNvSpPr/>
            <p:nvPr/>
          </p:nvSpPr>
          <p:spPr>
            <a:xfrm>
              <a:off x="327363" y="-87946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53B9">
                    <a:alpha val="100000"/>
                  </a:srgbClr>
                </a:gs>
                <a:gs pos="100000">
                  <a:srgbClr val="3881DF">
                    <a:alpha val="100000"/>
                  </a:srgbClr>
                </a:gs>
              </a:gsLst>
              <a:lin ang="2700000"/>
            </a:gradFill>
          </p:spPr>
        </p:sp>
        <p:sp>
          <p:nvSpPr>
            <p:cNvPr id="8" name="TextBox 8"/>
            <p:cNvSpPr txBox="1"/>
            <p:nvPr/>
          </p:nvSpPr>
          <p:spPr>
            <a:xfrm>
              <a:off x="76200" y="19050"/>
              <a:ext cx="660400" cy="717550"/>
            </a:xfrm>
            <a:prstGeom prst="rect">
              <a:avLst/>
            </a:prstGeom>
          </p:spPr>
          <p:txBody>
            <a:bodyPr lIns="23649" tIns="23649" rIns="23649" bIns="23649" rtlCol="0" anchor="ctr"/>
            <a:lstStyle/>
            <a:p>
              <a:pPr algn="ctr">
                <a:lnSpc>
                  <a:spcPts val="2735"/>
                </a:lnSpc>
              </a:pPr>
              <a:endParaRPr dirty="0"/>
            </a:p>
          </p:txBody>
        </p:sp>
      </p:grpSp>
      <p:sp>
        <p:nvSpPr>
          <p:cNvPr id="9" name="Freeform 9"/>
          <p:cNvSpPr/>
          <p:nvPr/>
        </p:nvSpPr>
        <p:spPr>
          <a:xfrm>
            <a:off x="7719396" y="6070583"/>
            <a:ext cx="234433" cy="168792"/>
          </a:xfrm>
          <a:custGeom>
            <a:avLst/>
            <a:gdLst/>
            <a:ahLst/>
            <a:cxnLst/>
            <a:rect l="l" t="t" r="r" b="b"/>
            <a:pathLst>
              <a:path w="234433" h="168792">
                <a:moveTo>
                  <a:pt x="0" y="0"/>
                </a:moveTo>
                <a:lnTo>
                  <a:pt x="234433" y="0"/>
                </a:lnTo>
                <a:lnTo>
                  <a:pt x="234433" y="168792"/>
                </a:lnTo>
                <a:lnTo>
                  <a:pt x="0" y="1687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0" name="Group 10"/>
          <p:cNvGrpSpPr/>
          <p:nvPr/>
        </p:nvGrpSpPr>
        <p:grpSpPr>
          <a:xfrm>
            <a:off x="7746958" y="7530250"/>
            <a:ext cx="320486" cy="32048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53B9">
                    <a:alpha val="100000"/>
                  </a:srgbClr>
                </a:gs>
                <a:gs pos="100000">
                  <a:srgbClr val="3881DF">
                    <a:alpha val="100000"/>
                  </a:srgbClr>
                </a:gs>
              </a:gsLst>
              <a:lin ang="2700000"/>
            </a:gradFill>
          </p:spPr>
        </p:sp>
        <p:sp>
          <p:nvSpPr>
            <p:cNvPr id="12" name="TextBox 12"/>
            <p:cNvSpPr txBox="1"/>
            <p:nvPr/>
          </p:nvSpPr>
          <p:spPr>
            <a:xfrm>
              <a:off x="76200" y="19050"/>
              <a:ext cx="660400" cy="717550"/>
            </a:xfrm>
            <a:prstGeom prst="rect">
              <a:avLst/>
            </a:prstGeom>
          </p:spPr>
          <p:txBody>
            <a:bodyPr lIns="23649" tIns="23649" rIns="23649" bIns="23649" rtlCol="0" anchor="ctr"/>
            <a:lstStyle/>
            <a:p>
              <a:pPr algn="ctr">
                <a:lnSpc>
                  <a:spcPts val="2735"/>
                </a:lnSpc>
              </a:pPr>
              <a:endParaRPr dirty="0"/>
            </a:p>
          </p:txBody>
        </p:sp>
      </p:grpSp>
      <p:sp>
        <p:nvSpPr>
          <p:cNvPr id="13" name="Freeform 13"/>
          <p:cNvSpPr/>
          <p:nvPr/>
        </p:nvSpPr>
        <p:spPr>
          <a:xfrm>
            <a:off x="7777278" y="7614520"/>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dirty="0"/>
          </a:p>
          <a:p>
            <a:endParaRPr lang="en-US" dirty="0"/>
          </a:p>
        </p:txBody>
      </p:sp>
      <p:sp>
        <p:nvSpPr>
          <p:cNvPr id="17" name="Freeform 17"/>
          <p:cNvSpPr/>
          <p:nvPr/>
        </p:nvSpPr>
        <p:spPr>
          <a:xfrm>
            <a:off x="8183664" y="8159649"/>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8" name="Group 18"/>
          <p:cNvGrpSpPr/>
          <p:nvPr/>
        </p:nvGrpSpPr>
        <p:grpSpPr>
          <a:xfrm>
            <a:off x="6678145" y="-408945"/>
            <a:ext cx="10687604" cy="817891"/>
            <a:chOff x="0" y="0"/>
            <a:chExt cx="3131837" cy="239670"/>
          </a:xfrm>
        </p:grpSpPr>
        <p:sp>
          <p:nvSpPr>
            <p:cNvPr id="19" name="Freeform 19"/>
            <p:cNvSpPr/>
            <p:nvPr/>
          </p:nvSpPr>
          <p:spPr>
            <a:xfrm>
              <a:off x="0" y="0"/>
              <a:ext cx="3131837" cy="239670"/>
            </a:xfrm>
            <a:custGeom>
              <a:avLst/>
              <a:gdLst/>
              <a:ahLst/>
              <a:cxnLst/>
              <a:rect l="l" t="t" r="r" b="b"/>
              <a:pathLst>
                <a:path w="3131837" h="239670">
                  <a:moveTo>
                    <a:pt x="72438" y="0"/>
                  </a:moveTo>
                  <a:lnTo>
                    <a:pt x="3059399" y="0"/>
                  </a:lnTo>
                  <a:cubicBezTo>
                    <a:pt x="3078611" y="0"/>
                    <a:pt x="3097035" y="7632"/>
                    <a:pt x="3110620" y="21217"/>
                  </a:cubicBezTo>
                  <a:cubicBezTo>
                    <a:pt x="3124205" y="34802"/>
                    <a:pt x="3131837" y="53226"/>
                    <a:pt x="3131837" y="72438"/>
                  </a:cubicBezTo>
                  <a:lnTo>
                    <a:pt x="3131837" y="167232"/>
                  </a:lnTo>
                  <a:cubicBezTo>
                    <a:pt x="3131837" y="186444"/>
                    <a:pt x="3124205" y="204869"/>
                    <a:pt x="3110620" y="218454"/>
                  </a:cubicBezTo>
                  <a:cubicBezTo>
                    <a:pt x="3097035" y="232038"/>
                    <a:pt x="3078611" y="239670"/>
                    <a:pt x="3059399" y="239670"/>
                  </a:cubicBezTo>
                  <a:lnTo>
                    <a:pt x="72438" y="239670"/>
                  </a:lnTo>
                  <a:cubicBezTo>
                    <a:pt x="53226" y="239670"/>
                    <a:pt x="34802" y="232038"/>
                    <a:pt x="21217" y="218454"/>
                  </a:cubicBezTo>
                  <a:cubicBezTo>
                    <a:pt x="7632" y="204869"/>
                    <a:pt x="0" y="186444"/>
                    <a:pt x="0" y="167232"/>
                  </a:cubicBezTo>
                  <a:lnTo>
                    <a:pt x="0" y="72438"/>
                  </a:lnTo>
                  <a:cubicBezTo>
                    <a:pt x="0" y="53226"/>
                    <a:pt x="7632" y="34802"/>
                    <a:pt x="21217" y="21217"/>
                  </a:cubicBezTo>
                  <a:cubicBezTo>
                    <a:pt x="34802" y="7632"/>
                    <a:pt x="53226" y="0"/>
                    <a:pt x="72438"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20" name="TextBox 20"/>
            <p:cNvSpPr txBox="1"/>
            <p:nvPr/>
          </p:nvSpPr>
          <p:spPr>
            <a:xfrm>
              <a:off x="0" y="-38100"/>
              <a:ext cx="3131837" cy="27777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10800000">
            <a:off x="5415800" y="9878684"/>
            <a:ext cx="8886648" cy="1076631"/>
            <a:chOff x="0" y="0"/>
            <a:chExt cx="2340516" cy="283557"/>
          </a:xfrm>
        </p:grpSpPr>
        <p:sp>
          <p:nvSpPr>
            <p:cNvPr id="22" name="Freeform 22"/>
            <p:cNvSpPr/>
            <p:nvPr/>
          </p:nvSpPr>
          <p:spPr>
            <a:xfrm>
              <a:off x="0" y="0"/>
              <a:ext cx="2340516" cy="283557"/>
            </a:xfrm>
            <a:custGeom>
              <a:avLst/>
              <a:gdLst/>
              <a:ahLst/>
              <a:cxnLst/>
              <a:rect l="l" t="t" r="r" b="b"/>
              <a:pathLst>
                <a:path w="2340516" h="283557">
                  <a:moveTo>
                    <a:pt x="87119" y="0"/>
                  </a:moveTo>
                  <a:lnTo>
                    <a:pt x="2253398" y="0"/>
                  </a:lnTo>
                  <a:cubicBezTo>
                    <a:pt x="2276503" y="0"/>
                    <a:pt x="2298662" y="9179"/>
                    <a:pt x="2315000" y="25516"/>
                  </a:cubicBezTo>
                  <a:cubicBezTo>
                    <a:pt x="2331338" y="41854"/>
                    <a:pt x="2340516" y="64013"/>
                    <a:pt x="2340516" y="87119"/>
                  </a:cubicBezTo>
                  <a:lnTo>
                    <a:pt x="2340516" y="196438"/>
                  </a:lnTo>
                  <a:cubicBezTo>
                    <a:pt x="2340516" y="244553"/>
                    <a:pt x="2301512" y="283557"/>
                    <a:pt x="2253398" y="283557"/>
                  </a:cubicBezTo>
                  <a:lnTo>
                    <a:pt x="87119" y="283557"/>
                  </a:lnTo>
                  <a:cubicBezTo>
                    <a:pt x="64013" y="283557"/>
                    <a:pt x="41854" y="274379"/>
                    <a:pt x="25516" y="258041"/>
                  </a:cubicBezTo>
                  <a:cubicBezTo>
                    <a:pt x="9179" y="241703"/>
                    <a:pt x="0" y="219544"/>
                    <a:pt x="0" y="196438"/>
                  </a:cubicBezTo>
                  <a:lnTo>
                    <a:pt x="0" y="87119"/>
                  </a:lnTo>
                  <a:cubicBezTo>
                    <a:pt x="0" y="64013"/>
                    <a:pt x="9179" y="41854"/>
                    <a:pt x="25516" y="25516"/>
                  </a:cubicBezTo>
                  <a:cubicBezTo>
                    <a:pt x="41854" y="9179"/>
                    <a:pt x="64013" y="0"/>
                    <a:pt x="87119"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23" name="TextBox 23"/>
            <p:cNvSpPr txBox="1"/>
            <p:nvPr/>
          </p:nvSpPr>
          <p:spPr>
            <a:xfrm>
              <a:off x="0" y="-38100"/>
              <a:ext cx="2340516" cy="321657"/>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0" y="0"/>
            <a:ext cx="4401494" cy="10287000"/>
            <a:chOff x="0" y="0"/>
            <a:chExt cx="1159241" cy="2709333"/>
          </a:xfrm>
        </p:grpSpPr>
        <p:sp>
          <p:nvSpPr>
            <p:cNvPr id="25" name="Freeform 25"/>
            <p:cNvSpPr/>
            <p:nvPr/>
          </p:nvSpPr>
          <p:spPr>
            <a:xfrm>
              <a:off x="0" y="0"/>
              <a:ext cx="1159241" cy="2709333"/>
            </a:xfrm>
            <a:custGeom>
              <a:avLst/>
              <a:gdLst/>
              <a:ahLst/>
              <a:cxnLst/>
              <a:rect l="l" t="t" r="r" b="b"/>
              <a:pathLst>
                <a:path w="1159241" h="2709333">
                  <a:moveTo>
                    <a:pt x="0" y="0"/>
                  </a:moveTo>
                  <a:lnTo>
                    <a:pt x="1159241" y="0"/>
                  </a:lnTo>
                  <a:lnTo>
                    <a:pt x="1159241" y="2709333"/>
                  </a:lnTo>
                  <a:lnTo>
                    <a:pt x="0" y="2709333"/>
                  </a:lnTo>
                  <a:close/>
                </a:path>
              </a:pathLst>
            </a:custGeom>
            <a:gradFill rotWithShape="1">
              <a:gsLst>
                <a:gs pos="0">
                  <a:srgbClr val="0453B9">
                    <a:alpha val="100000"/>
                  </a:srgbClr>
                </a:gs>
                <a:gs pos="100000">
                  <a:srgbClr val="3881DF">
                    <a:alpha val="100000"/>
                  </a:srgbClr>
                </a:gs>
              </a:gsLst>
              <a:lin ang="2700000"/>
            </a:gradFill>
          </p:spPr>
        </p:sp>
        <p:sp>
          <p:nvSpPr>
            <p:cNvPr id="26" name="TextBox 26"/>
            <p:cNvSpPr txBox="1"/>
            <p:nvPr/>
          </p:nvSpPr>
          <p:spPr>
            <a:xfrm>
              <a:off x="0" y="-57150"/>
              <a:ext cx="1159241" cy="2766483"/>
            </a:xfrm>
            <a:prstGeom prst="rect">
              <a:avLst/>
            </a:prstGeom>
          </p:spPr>
          <p:txBody>
            <a:bodyPr lIns="50800" tIns="50800" rIns="50800" bIns="50800" rtlCol="0" anchor="ctr"/>
            <a:lstStyle/>
            <a:p>
              <a:pPr algn="ctr">
                <a:lnSpc>
                  <a:spcPts val="2735"/>
                </a:lnSpc>
              </a:pPr>
              <a:endParaRPr/>
            </a:p>
          </p:txBody>
        </p:sp>
      </p:grpSp>
      <p:grpSp>
        <p:nvGrpSpPr>
          <p:cNvPr id="27" name="Group 27"/>
          <p:cNvGrpSpPr/>
          <p:nvPr/>
        </p:nvGrpSpPr>
        <p:grpSpPr>
          <a:xfrm rot="-10800000">
            <a:off x="1585391" y="2695920"/>
            <a:ext cx="5632206" cy="563220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FFFFFF">
                    <a:alpha val="24000"/>
                  </a:srgbClr>
                </a:gs>
                <a:gs pos="100000">
                  <a:srgbClr val="0151B8">
                    <a:alpha val="0"/>
                  </a:srgbClr>
                </a:gs>
              </a:gsLst>
              <a:lin ang="0"/>
            </a:gradFill>
          </p:spPr>
        </p:sp>
        <p:sp>
          <p:nvSpPr>
            <p:cNvPr id="29" name="TextBox 29"/>
            <p:cNvSpPr txBox="1"/>
            <p:nvPr/>
          </p:nvSpPr>
          <p:spPr>
            <a:xfrm>
              <a:off x="76200" y="38100"/>
              <a:ext cx="660400" cy="698500"/>
            </a:xfrm>
            <a:prstGeom prst="rect">
              <a:avLst/>
            </a:prstGeom>
          </p:spPr>
          <p:txBody>
            <a:bodyPr lIns="31086" tIns="31086" rIns="31086" bIns="31086" rtlCol="0" anchor="ctr"/>
            <a:lstStyle/>
            <a:p>
              <a:pPr algn="ctr">
                <a:lnSpc>
                  <a:spcPts val="2659"/>
                </a:lnSpc>
              </a:pPr>
              <a:endParaRPr/>
            </a:p>
          </p:txBody>
        </p:sp>
      </p:grpSp>
      <p:grpSp>
        <p:nvGrpSpPr>
          <p:cNvPr id="30" name="Group 30"/>
          <p:cNvGrpSpPr/>
          <p:nvPr/>
        </p:nvGrpSpPr>
        <p:grpSpPr>
          <a:xfrm>
            <a:off x="1933611" y="3044140"/>
            <a:ext cx="4935767" cy="493576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0093"/>
              </a:stretch>
            </a:blipFill>
            <a:ln w="123825" cap="sq">
              <a:solidFill>
                <a:srgbClr val="FFFFFF"/>
              </a:solidFill>
              <a:prstDash val="solid"/>
              <a:miter/>
            </a:ln>
          </p:spPr>
        </p:sp>
      </p:grpSp>
      <p:sp>
        <p:nvSpPr>
          <p:cNvPr id="32" name="Freeform 32"/>
          <p:cNvSpPr/>
          <p:nvPr/>
        </p:nvSpPr>
        <p:spPr>
          <a:xfrm rot="-5400000">
            <a:off x="726897" y="1573936"/>
            <a:ext cx="1308499" cy="704893"/>
          </a:xfrm>
          <a:custGeom>
            <a:avLst/>
            <a:gdLst/>
            <a:ahLst/>
            <a:cxnLst/>
            <a:rect l="l" t="t" r="r" b="b"/>
            <a:pathLst>
              <a:path w="1308499" h="704893">
                <a:moveTo>
                  <a:pt x="0" y="0"/>
                </a:moveTo>
                <a:lnTo>
                  <a:pt x="1308499" y="0"/>
                </a:lnTo>
                <a:lnTo>
                  <a:pt x="1308499" y="704894"/>
                </a:lnTo>
                <a:lnTo>
                  <a:pt x="0" y="704894"/>
                </a:lnTo>
                <a:lnTo>
                  <a:pt x="0" y="0"/>
                </a:lnTo>
                <a:close/>
              </a:path>
            </a:pathLst>
          </a:custGeom>
          <a:blipFill>
            <a:blip r:embed="rId5">
              <a:extLst>
                <a:ext uri="{96DAC541-7B7A-43D3-8B79-37D633B846F1}">
                  <asvg:svgBlip xmlns:asvg="http://schemas.microsoft.com/office/drawing/2016/SVG/main" xmlns="" r:embed="rId6"/>
                </a:ext>
              </a:extLst>
            </a:blip>
            <a:stretch>
              <a:fillRect b="-85630"/>
            </a:stretch>
          </a:blipFill>
        </p:spPr>
      </p:sp>
      <p:sp>
        <p:nvSpPr>
          <p:cNvPr id="33" name="Freeform 33"/>
          <p:cNvSpPr/>
          <p:nvPr/>
        </p:nvSpPr>
        <p:spPr>
          <a:xfrm>
            <a:off x="16174506" y="8937437"/>
            <a:ext cx="1191242" cy="641726"/>
          </a:xfrm>
          <a:custGeom>
            <a:avLst/>
            <a:gdLst/>
            <a:ahLst/>
            <a:cxnLst/>
            <a:rect l="l" t="t" r="r" b="b"/>
            <a:pathLst>
              <a:path w="1191242" h="641726">
                <a:moveTo>
                  <a:pt x="0" y="0"/>
                </a:moveTo>
                <a:lnTo>
                  <a:pt x="1191242" y="0"/>
                </a:lnTo>
                <a:lnTo>
                  <a:pt x="1191242" y="641726"/>
                </a:lnTo>
                <a:lnTo>
                  <a:pt x="0" y="641726"/>
                </a:lnTo>
                <a:lnTo>
                  <a:pt x="0" y="0"/>
                </a:lnTo>
                <a:close/>
              </a:path>
            </a:pathLst>
          </a:custGeom>
          <a:blipFill>
            <a:blip r:embed="rId7">
              <a:extLst>
                <a:ext uri="{96DAC541-7B7A-43D3-8B79-37D633B846F1}">
                  <asvg:svgBlip xmlns:asvg="http://schemas.microsoft.com/office/drawing/2016/SVG/main" xmlns="" r:embed="rId8"/>
                </a:ext>
              </a:extLst>
            </a:blip>
            <a:stretch>
              <a:fillRect b="-85630"/>
            </a:stretch>
          </a:blipFill>
        </p:spPr>
      </p:sp>
      <p:sp>
        <p:nvSpPr>
          <p:cNvPr id="34" name="TextBox 34"/>
          <p:cNvSpPr txBox="1"/>
          <p:nvPr/>
        </p:nvSpPr>
        <p:spPr>
          <a:xfrm>
            <a:off x="8097764" y="2179966"/>
            <a:ext cx="7358388" cy="1868877"/>
          </a:xfrm>
          <a:prstGeom prst="rect">
            <a:avLst/>
          </a:prstGeom>
        </p:spPr>
        <p:txBody>
          <a:bodyPr lIns="0" tIns="0" rIns="0" bIns="0" rtlCol="0" anchor="t">
            <a:spAutoFit/>
          </a:bodyPr>
          <a:lstStyle/>
          <a:p>
            <a:pPr algn="l">
              <a:lnSpc>
                <a:spcPts val="7363"/>
              </a:lnSpc>
            </a:pPr>
            <a:r>
              <a:rPr lang="en-US" sz="6403" b="1" dirty="0">
                <a:solidFill>
                  <a:srgbClr val="0453B9"/>
                </a:solidFill>
                <a:latin typeface="Aileron Bold"/>
                <a:ea typeface="Aileron Bold"/>
                <a:cs typeface="Aileron Bold"/>
                <a:sym typeface="Aileron Bold"/>
              </a:rPr>
              <a:t>Exploratory Data Analysis (EDA)</a:t>
            </a:r>
          </a:p>
        </p:txBody>
      </p:sp>
      <p:sp>
        <p:nvSpPr>
          <p:cNvPr id="35" name="TextBox 35"/>
          <p:cNvSpPr txBox="1"/>
          <p:nvPr/>
        </p:nvSpPr>
        <p:spPr>
          <a:xfrm>
            <a:off x="8097764" y="4414279"/>
            <a:ext cx="9508016" cy="1930116"/>
          </a:xfrm>
          <a:prstGeom prst="rect">
            <a:avLst/>
          </a:prstGeom>
        </p:spPr>
        <p:txBody>
          <a:bodyPr lIns="0" tIns="0" rIns="0" bIns="0" rtlCol="0" anchor="t">
            <a:spAutoFit/>
          </a:bodyPr>
          <a:lstStyle/>
          <a:p>
            <a:pPr algn="just">
              <a:lnSpc>
                <a:spcPts val="5335"/>
              </a:lnSpc>
            </a:pPr>
            <a:r>
              <a:rPr lang="en-US" sz="3811" b="1" dirty="0">
                <a:solidFill>
                  <a:srgbClr val="000000"/>
                </a:solidFill>
                <a:latin typeface="Poppins Semi-Bold"/>
                <a:ea typeface="Poppins Semi-Bold"/>
                <a:cs typeface="Poppins Semi-Bold"/>
                <a:sym typeface="Poppins Semi-Bold"/>
              </a:rPr>
              <a:t>Glucose and BMI show strong correlation with diabetes outcome</a:t>
            </a:r>
          </a:p>
          <a:p>
            <a:pPr algn="just">
              <a:lnSpc>
                <a:spcPts val="4495"/>
              </a:lnSpc>
              <a:spcBef>
                <a:spcPct val="0"/>
              </a:spcBef>
            </a:pPr>
            <a:endParaRPr lang="en-US" sz="3811" b="1" dirty="0">
              <a:solidFill>
                <a:srgbClr val="000000"/>
              </a:solidFill>
              <a:latin typeface="Poppins Semi-Bold"/>
              <a:ea typeface="Poppins Semi-Bold"/>
              <a:cs typeface="Poppins Semi-Bold"/>
              <a:sym typeface="Poppins Semi-Bold"/>
            </a:endParaRPr>
          </a:p>
        </p:txBody>
      </p:sp>
      <p:sp>
        <p:nvSpPr>
          <p:cNvPr id="36" name="TextBox 36"/>
          <p:cNvSpPr txBox="1"/>
          <p:nvPr/>
        </p:nvSpPr>
        <p:spPr>
          <a:xfrm>
            <a:off x="8183664" y="5897449"/>
            <a:ext cx="9422116" cy="1154162"/>
          </a:xfrm>
          <a:prstGeom prst="rect">
            <a:avLst/>
          </a:prstGeom>
        </p:spPr>
        <p:txBody>
          <a:bodyPr wrap="square" lIns="0" tIns="0" rIns="0" bIns="0" rtlCol="0" anchor="t">
            <a:spAutoFit/>
          </a:bodyPr>
          <a:lstStyle/>
          <a:p>
            <a:pPr algn="just">
              <a:lnSpc>
                <a:spcPts val="4495"/>
              </a:lnSpc>
              <a:spcBef>
                <a:spcPct val="0"/>
              </a:spcBef>
            </a:pPr>
            <a:r>
              <a:rPr lang="en-US" sz="4000" b="1" dirty="0"/>
              <a:t>Most diabetic patients have higher insulin, glucose, and BMI </a:t>
            </a:r>
            <a:r>
              <a:rPr lang="en-US" sz="4000" b="1" dirty="0" smtClean="0"/>
              <a:t>values</a:t>
            </a:r>
            <a:endParaRPr lang="en-US" sz="4000" b="1" dirty="0"/>
          </a:p>
        </p:txBody>
      </p:sp>
      <p:sp>
        <p:nvSpPr>
          <p:cNvPr id="37" name="TextBox 37"/>
          <p:cNvSpPr txBox="1"/>
          <p:nvPr/>
        </p:nvSpPr>
        <p:spPr>
          <a:xfrm>
            <a:off x="8183664" y="7284143"/>
            <a:ext cx="8443153" cy="1154162"/>
          </a:xfrm>
          <a:prstGeom prst="rect">
            <a:avLst/>
          </a:prstGeom>
        </p:spPr>
        <p:txBody>
          <a:bodyPr wrap="square" lIns="0" tIns="0" rIns="0" bIns="0" rtlCol="0" anchor="t">
            <a:spAutoFit/>
          </a:bodyPr>
          <a:lstStyle/>
          <a:p>
            <a:pPr algn="just">
              <a:lnSpc>
                <a:spcPts val="4495"/>
              </a:lnSpc>
              <a:spcBef>
                <a:spcPct val="0"/>
              </a:spcBef>
            </a:pPr>
            <a:r>
              <a:rPr lang="en-US" sz="4000" b="1" dirty="0"/>
              <a:t>Age and Diabetes Pedigree Function also impact risk</a:t>
            </a:r>
            <a:endParaRPr lang="en-US" sz="4000" b="1" dirty="0">
              <a:solidFill>
                <a:srgbClr val="000000"/>
              </a:solidFill>
              <a:latin typeface="Poppins Semi-Bold"/>
              <a:ea typeface="Poppins Semi-Bold"/>
              <a:cs typeface="Poppins Semi-Bold"/>
              <a:sym typeface="Poppins Semi-Bo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6463840" y="1104655"/>
            <a:ext cx="8346532" cy="3885105"/>
            <a:chOff x="0" y="0"/>
            <a:chExt cx="2198264" cy="1023237"/>
          </a:xfrm>
        </p:grpSpPr>
        <p:sp>
          <p:nvSpPr>
            <p:cNvPr id="6" name="Freeform 6"/>
            <p:cNvSpPr/>
            <p:nvPr/>
          </p:nvSpPr>
          <p:spPr>
            <a:xfrm>
              <a:off x="0" y="0"/>
              <a:ext cx="2198263" cy="1023237"/>
            </a:xfrm>
            <a:custGeom>
              <a:avLst/>
              <a:gdLst/>
              <a:ahLst/>
              <a:cxnLst/>
              <a:rect l="l" t="t" r="r" b="b"/>
              <a:pathLst>
                <a:path w="2198263" h="1023237">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7" name="TextBox 7"/>
            <p:cNvSpPr txBox="1"/>
            <p:nvPr/>
          </p:nvSpPr>
          <p:spPr>
            <a:xfrm>
              <a:off x="0" y="-38100"/>
              <a:ext cx="2198264" cy="106133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800000">
            <a:off x="397679" y="504656"/>
            <a:ext cx="4512913" cy="451291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10" name="TextBox 10"/>
            <p:cNvSpPr txBox="1"/>
            <p:nvPr/>
          </p:nvSpPr>
          <p:spPr>
            <a:xfrm>
              <a:off x="76200" y="38100"/>
              <a:ext cx="660400" cy="698500"/>
            </a:xfrm>
            <a:prstGeom prst="rect">
              <a:avLst/>
            </a:prstGeom>
          </p:spPr>
          <p:txBody>
            <a:bodyPr lIns="23987" tIns="23987" rIns="23987" bIns="23987" rtlCol="0" anchor="ctr"/>
            <a:lstStyle/>
            <a:p>
              <a:pPr algn="ctr">
                <a:lnSpc>
                  <a:spcPts val="2659"/>
                </a:lnSpc>
              </a:pPr>
              <a:endParaRPr/>
            </a:p>
          </p:txBody>
        </p:sp>
      </p:grpSp>
      <p:grpSp>
        <p:nvGrpSpPr>
          <p:cNvPr id="11" name="Group 11"/>
          <p:cNvGrpSpPr/>
          <p:nvPr/>
        </p:nvGrpSpPr>
        <p:grpSpPr>
          <a:xfrm>
            <a:off x="676697" y="739458"/>
            <a:ext cx="3954878" cy="3954878"/>
            <a:chOff x="0" y="0"/>
            <a:chExt cx="812800" cy="812800"/>
          </a:xfrm>
        </p:grpSpPr>
        <p:sp>
          <p:nvSpPr>
            <p:cNvPr id="12" name="Freeform 12"/>
            <p:cNvSpPr/>
            <p:nvPr/>
          </p:nvSpPr>
          <p:spPr>
            <a:xfrm flipH="1">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2"/>
              <a:stretch>
                <a:fillRect l="-43820" r="-18869" b="-11239"/>
              </a:stretch>
            </a:blipFill>
            <a:ln w="123825" cap="sq">
              <a:solidFill>
                <a:srgbClr val="FFFFFF"/>
              </a:solidFill>
              <a:prstDash val="solid"/>
              <a:miter/>
            </a:ln>
          </p:spPr>
        </p:sp>
      </p:grpSp>
      <p:sp>
        <p:nvSpPr>
          <p:cNvPr id="13" name="Freeform 13"/>
          <p:cNvSpPr/>
          <p:nvPr/>
        </p:nvSpPr>
        <p:spPr>
          <a:xfrm>
            <a:off x="304800" y="9400963"/>
            <a:ext cx="1233326" cy="664397"/>
          </a:xfrm>
          <a:custGeom>
            <a:avLst/>
            <a:gdLst/>
            <a:ahLst/>
            <a:cxnLst/>
            <a:rect l="l" t="t" r="r" b="b"/>
            <a:pathLst>
              <a:path w="1233326" h="664397">
                <a:moveTo>
                  <a:pt x="0" y="0"/>
                </a:moveTo>
                <a:lnTo>
                  <a:pt x="1233327" y="0"/>
                </a:lnTo>
                <a:lnTo>
                  <a:pt x="1233327" y="664397"/>
                </a:lnTo>
                <a:lnTo>
                  <a:pt x="0" y="664397"/>
                </a:lnTo>
                <a:lnTo>
                  <a:pt x="0" y="0"/>
                </a:lnTo>
                <a:close/>
              </a:path>
            </a:pathLst>
          </a:custGeom>
          <a:blipFill>
            <a:blip r:embed="rId3">
              <a:extLst>
                <a:ext uri="{96DAC541-7B7A-43D3-8B79-37D633B846F1}">
                  <asvg:svgBlip xmlns:asvg="http://schemas.microsoft.com/office/drawing/2016/SVG/main" xmlns="" r:embed="rId4"/>
                </a:ext>
              </a:extLst>
            </a:blip>
            <a:stretch>
              <a:fillRect b="-85630"/>
            </a:stretch>
          </a:blipFill>
        </p:spPr>
      </p:sp>
      <p:grpSp>
        <p:nvGrpSpPr>
          <p:cNvPr id="15" name="Group 15"/>
          <p:cNvGrpSpPr/>
          <p:nvPr/>
        </p:nvGrpSpPr>
        <p:grpSpPr>
          <a:xfrm>
            <a:off x="5841410" y="1026743"/>
            <a:ext cx="12441367" cy="8999640"/>
            <a:chOff x="-41081" y="-57150"/>
            <a:chExt cx="2431927" cy="2303959"/>
          </a:xfrm>
        </p:grpSpPr>
        <p:sp>
          <p:nvSpPr>
            <p:cNvPr id="16" name="Freeform 16"/>
            <p:cNvSpPr/>
            <p:nvPr/>
          </p:nvSpPr>
          <p:spPr>
            <a:xfrm>
              <a:off x="-41081" y="-9171"/>
              <a:ext cx="2390846" cy="2246809"/>
            </a:xfrm>
            <a:custGeom>
              <a:avLst/>
              <a:gdLst/>
              <a:ahLst/>
              <a:cxnLst/>
              <a:rect l="l" t="t" r="r" b="b"/>
              <a:pathLst>
                <a:path w="2390846" h="2246809">
                  <a:moveTo>
                    <a:pt x="56288" y="0"/>
                  </a:moveTo>
                  <a:lnTo>
                    <a:pt x="2334558" y="0"/>
                  </a:lnTo>
                  <a:cubicBezTo>
                    <a:pt x="2349486" y="0"/>
                    <a:pt x="2363803" y="5930"/>
                    <a:pt x="2374359" y="16486"/>
                  </a:cubicBezTo>
                  <a:cubicBezTo>
                    <a:pt x="2384915" y="27042"/>
                    <a:pt x="2390846" y="41359"/>
                    <a:pt x="2390846" y="56288"/>
                  </a:cubicBezTo>
                  <a:lnTo>
                    <a:pt x="2390846" y="2190521"/>
                  </a:lnTo>
                  <a:cubicBezTo>
                    <a:pt x="2390846" y="2205450"/>
                    <a:pt x="2384915" y="2219767"/>
                    <a:pt x="2374359" y="2230323"/>
                  </a:cubicBezTo>
                  <a:cubicBezTo>
                    <a:pt x="2363803" y="2240879"/>
                    <a:pt x="2349486" y="2246809"/>
                    <a:pt x="2334558" y="2246809"/>
                  </a:cubicBezTo>
                  <a:lnTo>
                    <a:pt x="56288" y="2246809"/>
                  </a:lnTo>
                  <a:cubicBezTo>
                    <a:pt x="41359" y="2246809"/>
                    <a:pt x="27042" y="2240879"/>
                    <a:pt x="16486" y="2230323"/>
                  </a:cubicBezTo>
                  <a:cubicBezTo>
                    <a:pt x="5930" y="2219767"/>
                    <a:pt x="0" y="2205450"/>
                    <a:pt x="0" y="2190521"/>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id="17" name="TextBox 17"/>
            <p:cNvSpPr txBox="1"/>
            <p:nvPr/>
          </p:nvSpPr>
          <p:spPr>
            <a:xfrm>
              <a:off x="0" y="-57150"/>
              <a:ext cx="2390846" cy="2303959"/>
            </a:xfrm>
            <a:prstGeom prst="rect">
              <a:avLst/>
            </a:prstGeom>
          </p:spPr>
          <p:txBody>
            <a:bodyPr lIns="50800" tIns="50800" rIns="50800" bIns="50800" rtlCol="0" anchor="ctr"/>
            <a:lstStyle/>
            <a:p>
              <a:pPr algn="ctr">
                <a:lnSpc>
                  <a:spcPts val="2735"/>
                </a:lnSpc>
              </a:pPr>
              <a:endParaRPr/>
            </a:p>
          </p:txBody>
        </p:sp>
      </p:grpSp>
      <p:sp>
        <p:nvSpPr>
          <p:cNvPr id="18" name="TextBox 18"/>
          <p:cNvSpPr txBox="1"/>
          <p:nvPr/>
        </p:nvSpPr>
        <p:spPr>
          <a:xfrm>
            <a:off x="7772400" y="1876258"/>
            <a:ext cx="7075661" cy="705321"/>
          </a:xfrm>
          <a:prstGeom prst="rect">
            <a:avLst/>
          </a:prstGeom>
        </p:spPr>
        <p:txBody>
          <a:bodyPr wrap="square" lIns="0" tIns="0" rIns="0" bIns="0" rtlCol="0" anchor="t">
            <a:spAutoFit/>
          </a:bodyPr>
          <a:lstStyle/>
          <a:p>
            <a:pPr>
              <a:lnSpc>
                <a:spcPts val="5494"/>
              </a:lnSpc>
            </a:pPr>
            <a:r>
              <a:rPr lang="en-US" sz="4800" dirty="0">
                <a:latin typeface="Arial Black" panose="020B0A04020102020204" pitchFamily="34" charset="0"/>
              </a:rPr>
              <a:t>Data Preprocessing</a:t>
            </a:r>
            <a:endParaRPr lang="en-US" sz="4778" b="1" dirty="0">
              <a:solidFill>
                <a:srgbClr val="FFFFFF"/>
              </a:solidFill>
              <a:latin typeface="Arial Black" panose="020B0A04020102020204" pitchFamily="34" charset="0"/>
              <a:ea typeface="Aileron Bold"/>
              <a:cs typeface="Aileron Bold"/>
              <a:sym typeface="Aileron Bold"/>
            </a:endParaRPr>
          </a:p>
        </p:txBody>
      </p:sp>
      <p:sp>
        <p:nvSpPr>
          <p:cNvPr id="25" name="Freeform 25"/>
          <p:cNvSpPr/>
          <p:nvPr/>
        </p:nvSpPr>
        <p:spPr>
          <a:xfrm>
            <a:off x="11411337" y="4178353"/>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9" name="Freeform 29"/>
          <p:cNvSpPr/>
          <p:nvPr/>
        </p:nvSpPr>
        <p:spPr>
          <a:xfrm>
            <a:off x="11411337" y="5822246"/>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0" name="TextBox 30"/>
          <p:cNvSpPr txBox="1"/>
          <p:nvPr/>
        </p:nvSpPr>
        <p:spPr>
          <a:xfrm>
            <a:off x="6781800" y="2893150"/>
            <a:ext cx="11049000" cy="7386638"/>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4800" dirty="0">
                <a:latin typeface="Arial Black" panose="020B0A04020102020204" pitchFamily="34" charset="0"/>
              </a:rPr>
              <a:t>Identified non-numeric values (e.g., 'Young') and handled </a:t>
            </a:r>
            <a:r>
              <a:rPr lang="en-US" sz="4800" dirty="0" smtClean="0">
                <a:latin typeface="Arial Black" panose="020B0A04020102020204" pitchFamily="34" charset="0"/>
              </a:rPr>
              <a:t>them</a:t>
            </a:r>
          </a:p>
          <a:p>
            <a:pPr marL="457200" indent="-457200">
              <a:buFont typeface="Arial" panose="020B0604020202020204" pitchFamily="34" charset="0"/>
              <a:buChar char="•"/>
            </a:pPr>
            <a:r>
              <a:rPr lang="en-US" sz="4800" dirty="0">
                <a:latin typeface="Arial Black" panose="020B0A04020102020204" pitchFamily="34" charset="0"/>
              </a:rPr>
              <a:t>Cleaned and standardized numeric </a:t>
            </a:r>
            <a:r>
              <a:rPr lang="en-US" sz="4800" dirty="0" smtClean="0">
                <a:latin typeface="Arial Black" panose="020B0A04020102020204" pitchFamily="34" charset="0"/>
              </a:rPr>
              <a:t>features</a:t>
            </a:r>
          </a:p>
          <a:p>
            <a:pPr marL="457200" indent="-457200">
              <a:buFont typeface="Arial" panose="020B0604020202020204" pitchFamily="34" charset="0"/>
              <a:buChar char="•"/>
            </a:pPr>
            <a:r>
              <a:rPr lang="en-US" sz="4800" dirty="0" smtClean="0">
                <a:latin typeface="Arial Black" panose="020B0A04020102020204" pitchFamily="34" charset="0"/>
              </a:rPr>
              <a:t>Scaled data using </a:t>
            </a:r>
            <a:r>
              <a:rPr lang="en-US" sz="4800" dirty="0" err="1" smtClean="0">
                <a:latin typeface="Arial Black" panose="020B0A04020102020204" pitchFamily="34" charset="0"/>
              </a:rPr>
              <a:t>StandardScaler</a:t>
            </a:r>
            <a:endParaRPr lang="en-US" sz="4800" dirty="0" smtClean="0">
              <a:latin typeface="Arial Black" panose="020B0A04020102020204" pitchFamily="34" charset="0"/>
            </a:endParaRPr>
          </a:p>
          <a:p>
            <a:pPr marL="457200" indent="-457200">
              <a:buFont typeface="Arial" panose="020B0604020202020204" pitchFamily="34" charset="0"/>
              <a:buChar char="•"/>
            </a:pPr>
            <a:r>
              <a:rPr lang="en-US" sz="4800" dirty="0">
                <a:latin typeface="Arial Black" panose="020B0A04020102020204" pitchFamily="34" charset="0"/>
              </a:rPr>
              <a:t>S</a:t>
            </a:r>
            <a:r>
              <a:rPr lang="en-US" sz="4800" dirty="0" smtClean="0">
                <a:latin typeface="Arial Black" panose="020B0A04020102020204" pitchFamily="34" charset="0"/>
              </a:rPr>
              <a:t>plit </a:t>
            </a:r>
            <a:r>
              <a:rPr lang="en-US" sz="4800" dirty="0">
                <a:latin typeface="Arial Black" panose="020B0A04020102020204" pitchFamily="34" charset="0"/>
              </a:rPr>
              <a:t>dataset: 80% training / 20% testing</a:t>
            </a:r>
          </a:p>
          <a:p>
            <a:pPr marL="457200" indent="-457200">
              <a:buFont typeface="Arial" panose="020B0604020202020204" pitchFamily="34" charset="0"/>
              <a:buChar char="•"/>
            </a:pPr>
            <a:endParaRPr lang="en-US" sz="4800" dirty="0">
              <a:latin typeface="Arial Black" panose="020B0A04020102020204" pitchFamily="34" charset="0"/>
            </a:endParaRPr>
          </a:p>
        </p:txBody>
      </p:sp>
      <p:grpSp>
        <p:nvGrpSpPr>
          <p:cNvPr id="33" name="Group 33"/>
          <p:cNvGrpSpPr/>
          <p:nvPr/>
        </p:nvGrpSpPr>
        <p:grpSpPr>
          <a:xfrm>
            <a:off x="11368311" y="7390292"/>
            <a:ext cx="320486" cy="32048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5" name="TextBox 35"/>
            <p:cNvSpPr txBox="1"/>
            <p:nvPr/>
          </p:nvSpPr>
          <p:spPr>
            <a:xfrm>
              <a:off x="76200" y="19050"/>
              <a:ext cx="660400" cy="717550"/>
            </a:xfrm>
            <a:prstGeom prst="rect">
              <a:avLst/>
            </a:prstGeom>
          </p:spPr>
          <p:txBody>
            <a:bodyPr lIns="23649" tIns="23649" rIns="23649" bIns="23649" rtlCol="0" anchor="ctr"/>
            <a:lstStyle/>
            <a:p>
              <a:pPr algn="ctr">
                <a:lnSpc>
                  <a:spcPts val="2735"/>
                </a:lnSpc>
              </a:pPr>
              <a:endParaRPr/>
            </a:p>
          </p:txBody>
        </p:sp>
      </p:grpSp>
      <p:sp>
        <p:nvSpPr>
          <p:cNvPr id="36" name="Freeform 36"/>
          <p:cNvSpPr/>
          <p:nvPr/>
        </p:nvSpPr>
        <p:spPr>
          <a:xfrm>
            <a:off x="11411337" y="7466139"/>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25210" y="562090"/>
            <a:ext cx="11231383" cy="2231380"/>
          </a:xfrm>
          <a:prstGeom prst="rect">
            <a:avLst/>
          </a:prstGeom>
        </p:spPr>
        <p:txBody>
          <a:bodyPr wrap="square" lIns="0" tIns="0" rIns="0" bIns="0" rtlCol="0" anchor="t">
            <a:spAutoFit/>
          </a:bodyPr>
          <a:lstStyle/>
          <a:p>
            <a:pPr>
              <a:lnSpc>
                <a:spcPts val="8675"/>
              </a:lnSpc>
            </a:pPr>
            <a:r>
              <a:rPr lang="en-US" sz="7544" b="1" dirty="0">
                <a:solidFill>
                  <a:srgbClr val="0453B9"/>
                </a:solidFill>
                <a:latin typeface="Aileron Bold"/>
                <a:ea typeface="Aileron Bold"/>
                <a:cs typeface="Aileron Bold"/>
                <a:sym typeface="Aileron Bold"/>
              </a:rPr>
              <a:t>Model Training &amp; Evaluation</a:t>
            </a:r>
            <a:endParaRPr lang="en-US" sz="7544" b="1" dirty="0">
              <a:solidFill>
                <a:srgbClr val="0453B9"/>
              </a:solidFill>
              <a:latin typeface="Aileron Bold"/>
              <a:ea typeface="Aileron Bold"/>
              <a:cs typeface="Aileron Bold"/>
              <a:sym typeface="Aileron Bold"/>
            </a:endParaRPr>
          </a:p>
        </p:txBody>
      </p:sp>
      <p:grpSp>
        <p:nvGrpSpPr>
          <p:cNvPr id="4" name="Group 4"/>
          <p:cNvGrpSpPr/>
          <p:nvPr/>
        </p:nvGrpSpPr>
        <p:grpSpPr>
          <a:xfrm>
            <a:off x="7821203" y="-476188"/>
            <a:ext cx="6995884" cy="952375"/>
            <a:chOff x="0" y="0"/>
            <a:chExt cx="1842537" cy="250831"/>
          </a:xfrm>
        </p:grpSpPr>
        <p:sp>
          <p:nvSpPr>
            <p:cNvPr id="5" name="Freeform 5"/>
            <p:cNvSpPr/>
            <p:nvPr/>
          </p:nvSpPr>
          <p:spPr>
            <a:xfrm>
              <a:off x="0" y="0"/>
              <a:ext cx="1842537" cy="250831"/>
            </a:xfrm>
            <a:custGeom>
              <a:avLst/>
              <a:gdLst/>
              <a:ahLst/>
              <a:cxnLst/>
              <a:rect l="l" t="t" r="r" b="b"/>
              <a:pathLst>
                <a:path w="1842537" h="250831">
                  <a:moveTo>
                    <a:pt x="110664" y="0"/>
                  </a:moveTo>
                  <a:lnTo>
                    <a:pt x="1731873" y="0"/>
                  </a:lnTo>
                  <a:cubicBezTo>
                    <a:pt x="1792991" y="0"/>
                    <a:pt x="1842537" y="49546"/>
                    <a:pt x="1842537" y="110664"/>
                  </a:cubicBezTo>
                  <a:lnTo>
                    <a:pt x="1842537" y="140167"/>
                  </a:lnTo>
                  <a:cubicBezTo>
                    <a:pt x="1842537" y="201285"/>
                    <a:pt x="1792991" y="250831"/>
                    <a:pt x="1731873" y="250831"/>
                  </a:cubicBezTo>
                  <a:lnTo>
                    <a:pt x="110664" y="250831"/>
                  </a:lnTo>
                  <a:cubicBezTo>
                    <a:pt x="49546" y="250831"/>
                    <a:pt x="0" y="201285"/>
                    <a:pt x="0" y="140167"/>
                  </a:cubicBezTo>
                  <a:lnTo>
                    <a:pt x="0" y="110664"/>
                  </a:lnTo>
                  <a:cubicBezTo>
                    <a:pt x="0" y="49546"/>
                    <a:pt x="49546" y="0"/>
                    <a:pt x="110664"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6" name="TextBox 6"/>
            <p:cNvSpPr txBox="1"/>
            <p:nvPr/>
          </p:nvSpPr>
          <p:spPr>
            <a:xfrm>
              <a:off x="0" y="-38100"/>
              <a:ext cx="1842537" cy="28893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2157313">
            <a:off x="11311933" y="2277461"/>
            <a:ext cx="5732078" cy="573207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9" name="TextBox 9"/>
            <p:cNvSpPr txBox="1"/>
            <p:nvPr/>
          </p:nvSpPr>
          <p:spPr>
            <a:xfrm>
              <a:off x="76200" y="38100"/>
              <a:ext cx="660400" cy="698500"/>
            </a:xfrm>
            <a:prstGeom prst="rect">
              <a:avLst/>
            </a:prstGeom>
          </p:spPr>
          <p:txBody>
            <a:bodyPr lIns="29051" tIns="29051" rIns="29051" bIns="29051" rtlCol="0" anchor="ctr"/>
            <a:lstStyle/>
            <a:p>
              <a:pPr algn="ctr">
                <a:lnSpc>
                  <a:spcPts val="2659"/>
                </a:lnSpc>
              </a:pPr>
              <a:endParaRPr/>
            </a:p>
          </p:txBody>
        </p:sp>
      </p:grpSp>
      <p:grpSp>
        <p:nvGrpSpPr>
          <p:cNvPr id="10" name="Group 10"/>
          <p:cNvGrpSpPr/>
          <p:nvPr/>
        </p:nvGrpSpPr>
        <p:grpSpPr>
          <a:xfrm rot="1435557">
            <a:off x="13874145" y="284102"/>
            <a:ext cx="7181933" cy="13411827"/>
            <a:chOff x="0" y="0"/>
            <a:chExt cx="1960075" cy="3660322"/>
          </a:xfrm>
        </p:grpSpPr>
        <p:sp>
          <p:nvSpPr>
            <p:cNvPr id="11" name="Freeform 11"/>
            <p:cNvSpPr/>
            <p:nvPr/>
          </p:nvSpPr>
          <p:spPr>
            <a:xfrm>
              <a:off x="0" y="0"/>
              <a:ext cx="1960075" cy="3660322"/>
            </a:xfrm>
            <a:custGeom>
              <a:avLst/>
              <a:gdLst/>
              <a:ahLst/>
              <a:cxnLst/>
              <a:rect l="l" t="t" r="r" b="b"/>
              <a:pathLst>
                <a:path w="1960075" h="3660322">
                  <a:moveTo>
                    <a:pt x="0" y="0"/>
                  </a:moveTo>
                  <a:lnTo>
                    <a:pt x="1960075" y="0"/>
                  </a:lnTo>
                  <a:lnTo>
                    <a:pt x="1960075" y="3660322"/>
                  </a:lnTo>
                  <a:lnTo>
                    <a:pt x="0" y="3660322"/>
                  </a:lnTo>
                  <a:close/>
                </a:path>
              </a:pathLst>
            </a:custGeom>
            <a:gradFill rotWithShape="1">
              <a:gsLst>
                <a:gs pos="0">
                  <a:srgbClr val="0453B9">
                    <a:alpha val="100000"/>
                  </a:srgbClr>
                </a:gs>
                <a:gs pos="100000">
                  <a:srgbClr val="3881DF">
                    <a:alpha val="100000"/>
                  </a:srgbClr>
                </a:gs>
              </a:gsLst>
              <a:lin ang="2700000"/>
            </a:gradFill>
          </p:spPr>
        </p:sp>
        <p:sp>
          <p:nvSpPr>
            <p:cNvPr id="12" name="TextBox 12"/>
            <p:cNvSpPr txBox="1"/>
            <p:nvPr/>
          </p:nvSpPr>
          <p:spPr>
            <a:xfrm>
              <a:off x="0" y="-57150"/>
              <a:ext cx="1960075" cy="3717472"/>
            </a:xfrm>
            <a:prstGeom prst="rect">
              <a:avLst/>
            </a:prstGeom>
          </p:spPr>
          <p:txBody>
            <a:bodyPr lIns="50800" tIns="50800" rIns="50800" bIns="50800" rtlCol="0" anchor="ctr"/>
            <a:lstStyle/>
            <a:p>
              <a:pPr algn="ctr">
                <a:lnSpc>
                  <a:spcPts val="2735"/>
                </a:lnSpc>
              </a:pPr>
              <a:endParaRPr/>
            </a:p>
          </p:txBody>
        </p:sp>
      </p:grpSp>
      <p:grpSp>
        <p:nvGrpSpPr>
          <p:cNvPr id="13" name="Group 13"/>
          <p:cNvGrpSpPr/>
          <p:nvPr/>
        </p:nvGrpSpPr>
        <p:grpSpPr>
          <a:xfrm rot="1435557">
            <a:off x="15083511" y="687446"/>
            <a:ext cx="6986782" cy="14276457"/>
            <a:chOff x="0" y="0"/>
            <a:chExt cx="1906815" cy="3896295"/>
          </a:xfrm>
        </p:grpSpPr>
        <p:sp>
          <p:nvSpPr>
            <p:cNvPr id="14" name="Freeform 14"/>
            <p:cNvSpPr/>
            <p:nvPr/>
          </p:nvSpPr>
          <p:spPr>
            <a:xfrm>
              <a:off x="0" y="0"/>
              <a:ext cx="1906815" cy="3896295"/>
            </a:xfrm>
            <a:custGeom>
              <a:avLst/>
              <a:gdLst/>
              <a:ahLst/>
              <a:cxnLst/>
              <a:rect l="l" t="t" r="r" b="b"/>
              <a:pathLst>
                <a:path w="1906815" h="3896295">
                  <a:moveTo>
                    <a:pt x="0" y="0"/>
                  </a:moveTo>
                  <a:lnTo>
                    <a:pt x="1906815" y="0"/>
                  </a:lnTo>
                  <a:lnTo>
                    <a:pt x="1906815" y="3896295"/>
                  </a:lnTo>
                  <a:lnTo>
                    <a:pt x="0" y="3896295"/>
                  </a:lnTo>
                  <a:close/>
                </a:path>
              </a:pathLst>
            </a:custGeom>
            <a:gradFill rotWithShape="1">
              <a:gsLst>
                <a:gs pos="0">
                  <a:srgbClr val="0151B8">
                    <a:alpha val="100000"/>
                  </a:srgbClr>
                </a:gs>
                <a:gs pos="50000">
                  <a:srgbClr val="7FB5FA">
                    <a:alpha val="100000"/>
                  </a:srgbClr>
                </a:gs>
                <a:gs pos="100000">
                  <a:srgbClr val="0151B8">
                    <a:alpha val="0"/>
                  </a:srgbClr>
                </a:gs>
              </a:gsLst>
              <a:lin ang="5400000"/>
            </a:gradFill>
          </p:spPr>
        </p:sp>
        <p:sp>
          <p:nvSpPr>
            <p:cNvPr id="15" name="TextBox 15"/>
            <p:cNvSpPr txBox="1"/>
            <p:nvPr/>
          </p:nvSpPr>
          <p:spPr>
            <a:xfrm>
              <a:off x="0" y="-57150"/>
              <a:ext cx="1906815" cy="3953445"/>
            </a:xfrm>
            <a:prstGeom prst="rect">
              <a:avLst/>
            </a:prstGeom>
          </p:spPr>
          <p:txBody>
            <a:bodyPr lIns="50800" tIns="50800" rIns="50800" bIns="50800" rtlCol="0" anchor="ctr"/>
            <a:lstStyle/>
            <a:p>
              <a:pPr algn="ctr">
                <a:lnSpc>
                  <a:spcPts val="2735"/>
                </a:lnSpc>
              </a:pPr>
              <a:endParaRPr/>
            </a:p>
          </p:txBody>
        </p:sp>
      </p:grpSp>
      <p:grpSp>
        <p:nvGrpSpPr>
          <p:cNvPr id="16" name="Group 16"/>
          <p:cNvGrpSpPr/>
          <p:nvPr/>
        </p:nvGrpSpPr>
        <p:grpSpPr>
          <a:xfrm rot="1435557">
            <a:off x="16964360" y="1258408"/>
            <a:ext cx="6986782" cy="14276457"/>
            <a:chOff x="0" y="0"/>
            <a:chExt cx="1906815" cy="3896295"/>
          </a:xfrm>
        </p:grpSpPr>
        <p:sp>
          <p:nvSpPr>
            <p:cNvPr id="17" name="Freeform 17"/>
            <p:cNvSpPr/>
            <p:nvPr/>
          </p:nvSpPr>
          <p:spPr>
            <a:xfrm>
              <a:off x="0" y="0"/>
              <a:ext cx="1906815" cy="3896295"/>
            </a:xfrm>
            <a:custGeom>
              <a:avLst/>
              <a:gdLst/>
              <a:ahLst/>
              <a:cxnLst/>
              <a:rect l="l" t="t" r="r" b="b"/>
              <a:pathLst>
                <a:path w="1906815" h="3896295">
                  <a:moveTo>
                    <a:pt x="0" y="0"/>
                  </a:moveTo>
                  <a:lnTo>
                    <a:pt x="1906815" y="0"/>
                  </a:lnTo>
                  <a:lnTo>
                    <a:pt x="1906815" y="3896295"/>
                  </a:lnTo>
                  <a:lnTo>
                    <a:pt x="0" y="3896295"/>
                  </a:lnTo>
                  <a:close/>
                </a:path>
              </a:pathLst>
            </a:custGeom>
            <a:solidFill>
              <a:srgbClr val="0453B9"/>
            </a:solidFill>
          </p:spPr>
        </p:sp>
        <p:sp>
          <p:nvSpPr>
            <p:cNvPr id="18" name="TextBox 18"/>
            <p:cNvSpPr txBox="1"/>
            <p:nvPr/>
          </p:nvSpPr>
          <p:spPr>
            <a:xfrm>
              <a:off x="0" y="-57150"/>
              <a:ext cx="1906815" cy="3953445"/>
            </a:xfrm>
            <a:prstGeom prst="rect">
              <a:avLst/>
            </a:prstGeom>
          </p:spPr>
          <p:txBody>
            <a:bodyPr lIns="50800" tIns="50800" rIns="50800" bIns="50800" rtlCol="0" anchor="ctr"/>
            <a:lstStyle/>
            <a:p>
              <a:pPr algn="ctr">
                <a:lnSpc>
                  <a:spcPts val="2735"/>
                </a:lnSpc>
              </a:pPr>
              <a:endParaRPr/>
            </a:p>
          </p:txBody>
        </p:sp>
      </p:grpSp>
      <p:grpSp>
        <p:nvGrpSpPr>
          <p:cNvPr id="19" name="Group 19"/>
          <p:cNvGrpSpPr/>
          <p:nvPr/>
        </p:nvGrpSpPr>
        <p:grpSpPr>
          <a:xfrm rot="-10800000">
            <a:off x="845770" y="9847814"/>
            <a:ext cx="6720660" cy="823500"/>
            <a:chOff x="0" y="0"/>
            <a:chExt cx="1770050" cy="216889"/>
          </a:xfrm>
        </p:grpSpPr>
        <p:sp>
          <p:nvSpPr>
            <p:cNvPr id="20" name="Freeform 20"/>
            <p:cNvSpPr/>
            <p:nvPr/>
          </p:nvSpPr>
          <p:spPr>
            <a:xfrm>
              <a:off x="0" y="0"/>
              <a:ext cx="1770050" cy="216889"/>
            </a:xfrm>
            <a:custGeom>
              <a:avLst/>
              <a:gdLst/>
              <a:ahLst/>
              <a:cxnLst/>
              <a:rect l="l" t="t" r="r" b="b"/>
              <a:pathLst>
                <a:path w="1770050" h="216889">
                  <a:moveTo>
                    <a:pt x="108444" y="0"/>
                  </a:moveTo>
                  <a:lnTo>
                    <a:pt x="1661606" y="0"/>
                  </a:lnTo>
                  <a:cubicBezTo>
                    <a:pt x="1690367" y="0"/>
                    <a:pt x="1717951" y="11425"/>
                    <a:pt x="1738288" y="31763"/>
                  </a:cubicBezTo>
                  <a:cubicBezTo>
                    <a:pt x="1758625" y="52100"/>
                    <a:pt x="1770050" y="79683"/>
                    <a:pt x="1770050" y="108444"/>
                  </a:cubicBezTo>
                  <a:lnTo>
                    <a:pt x="1770050" y="108444"/>
                  </a:lnTo>
                  <a:cubicBezTo>
                    <a:pt x="1770050" y="137206"/>
                    <a:pt x="1758625" y="164789"/>
                    <a:pt x="1738288" y="185126"/>
                  </a:cubicBezTo>
                  <a:cubicBezTo>
                    <a:pt x="1717951" y="205463"/>
                    <a:pt x="1690367" y="216889"/>
                    <a:pt x="1661606" y="216889"/>
                  </a:cubicBezTo>
                  <a:lnTo>
                    <a:pt x="108444" y="216889"/>
                  </a:lnTo>
                  <a:cubicBezTo>
                    <a:pt x="79683" y="216889"/>
                    <a:pt x="52100" y="205463"/>
                    <a:pt x="31763" y="185126"/>
                  </a:cubicBezTo>
                  <a:cubicBezTo>
                    <a:pt x="11425" y="164789"/>
                    <a:pt x="0" y="137206"/>
                    <a:pt x="0" y="108444"/>
                  </a:cubicBezTo>
                  <a:lnTo>
                    <a:pt x="0" y="108444"/>
                  </a:lnTo>
                  <a:cubicBezTo>
                    <a:pt x="0" y="79683"/>
                    <a:pt x="11425" y="52100"/>
                    <a:pt x="31763" y="31763"/>
                  </a:cubicBezTo>
                  <a:cubicBezTo>
                    <a:pt x="52100" y="11425"/>
                    <a:pt x="79683" y="0"/>
                    <a:pt x="108444"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21" name="TextBox 21"/>
            <p:cNvSpPr txBox="1"/>
            <p:nvPr/>
          </p:nvSpPr>
          <p:spPr>
            <a:xfrm>
              <a:off x="0" y="-38100"/>
              <a:ext cx="1770050" cy="254989"/>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11666327" y="2526944"/>
            <a:ext cx="5023289" cy="50232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5131" r="-4962"/>
              </a:stretch>
            </a:blipFill>
            <a:ln w="123825" cap="sq">
              <a:solidFill>
                <a:srgbClr val="FFFFFF"/>
              </a:solidFill>
              <a:prstDash val="solid"/>
              <a:miter/>
            </a:ln>
          </p:spPr>
        </p:sp>
      </p:grpSp>
      <p:sp>
        <p:nvSpPr>
          <p:cNvPr id="24" name="Freeform 24"/>
          <p:cNvSpPr/>
          <p:nvPr/>
        </p:nvSpPr>
        <p:spPr>
          <a:xfrm rot="-5400000">
            <a:off x="-30589" y="8570206"/>
            <a:ext cx="1499312" cy="807684"/>
          </a:xfrm>
          <a:custGeom>
            <a:avLst/>
            <a:gdLst/>
            <a:ahLst/>
            <a:cxnLst/>
            <a:rect l="l" t="t" r="r" b="b"/>
            <a:pathLst>
              <a:path w="1499312" h="807684">
                <a:moveTo>
                  <a:pt x="0" y="0"/>
                </a:moveTo>
                <a:lnTo>
                  <a:pt x="1499312" y="0"/>
                </a:lnTo>
                <a:lnTo>
                  <a:pt x="1499312" y="807684"/>
                </a:lnTo>
                <a:lnTo>
                  <a:pt x="0" y="807684"/>
                </a:lnTo>
                <a:lnTo>
                  <a:pt x="0" y="0"/>
                </a:lnTo>
                <a:close/>
              </a:path>
            </a:pathLst>
          </a:custGeom>
          <a:blipFill>
            <a:blip r:embed="rId3">
              <a:extLst>
                <a:ext uri="{96DAC541-7B7A-43D3-8B79-37D633B846F1}">
                  <asvg:svgBlip xmlns:asvg="http://schemas.microsoft.com/office/drawing/2016/SVG/main" xmlns="" r:embed="rId4"/>
                </a:ext>
              </a:extLst>
            </a:blip>
            <a:stretch>
              <a:fillRect b="-85630"/>
            </a:stretch>
          </a:blipFill>
        </p:spPr>
      </p:sp>
      <p:grpSp>
        <p:nvGrpSpPr>
          <p:cNvPr id="25" name="Group 25"/>
          <p:cNvGrpSpPr/>
          <p:nvPr/>
        </p:nvGrpSpPr>
        <p:grpSpPr>
          <a:xfrm>
            <a:off x="1257363" y="3364588"/>
            <a:ext cx="9816203" cy="1868718"/>
            <a:chOff x="0" y="0"/>
            <a:chExt cx="1661647" cy="431021"/>
          </a:xfrm>
        </p:grpSpPr>
        <p:sp>
          <p:nvSpPr>
            <p:cNvPr id="26" name="Freeform 26"/>
            <p:cNvSpPr/>
            <p:nvPr/>
          </p:nvSpPr>
          <p:spPr>
            <a:xfrm>
              <a:off x="0" y="0"/>
              <a:ext cx="1661647" cy="431021"/>
            </a:xfrm>
            <a:custGeom>
              <a:avLst/>
              <a:gdLst/>
              <a:ahLst/>
              <a:cxnLst/>
              <a:rect l="l" t="t" r="r" b="b"/>
              <a:pathLst>
                <a:path w="1661647" h="431021">
                  <a:moveTo>
                    <a:pt x="26996" y="0"/>
                  </a:moveTo>
                  <a:lnTo>
                    <a:pt x="1634651" y="0"/>
                  </a:lnTo>
                  <a:cubicBezTo>
                    <a:pt x="1649561" y="0"/>
                    <a:pt x="1661647" y="12087"/>
                    <a:pt x="1661647" y="26996"/>
                  </a:cubicBezTo>
                  <a:lnTo>
                    <a:pt x="1661647" y="404025"/>
                  </a:lnTo>
                  <a:cubicBezTo>
                    <a:pt x="1661647" y="418934"/>
                    <a:pt x="1649561" y="431021"/>
                    <a:pt x="1634651" y="431021"/>
                  </a:cubicBezTo>
                  <a:lnTo>
                    <a:pt x="26996" y="431021"/>
                  </a:lnTo>
                  <a:cubicBezTo>
                    <a:pt x="12087" y="431021"/>
                    <a:pt x="0" y="418934"/>
                    <a:pt x="0" y="404025"/>
                  </a:cubicBezTo>
                  <a:lnTo>
                    <a:pt x="0" y="26996"/>
                  </a:lnTo>
                  <a:cubicBezTo>
                    <a:pt x="0" y="12087"/>
                    <a:pt x="12087" y="0"/>
                    <a:pt x="26996" y="0"/>
                  </a:cubicBezTo>
                  <a:close/>
                </a:path>
              </a:pathLst>
            </a:custGeom>
            <a:solidFill>
              <a:srgbClr val="0453B9"/>
            </a:solidFill>
          </p:spPr>
        </p:sp>
        <p:sp>
          <p:nvSpPr>
            <p:cNvPr id="27" name="TextBox 27"/>
            <p:cNvSpPr txBox="1"/>
            <p:nvPr/>
          </p:nvSpPr>
          <p:spPr>
            <a:xfrm>
              <a:off x="0" y="-57150"/>
              <a:ext cx="1661647" cy="488171"/>
            </a:xfrm>
            <a:prstGeom prst="rect">
              <a:avLst/>
            </a:prstGeom>
          </p:spPr>
          <p:txBody>
            <a:bodyPr lIns="50800" tIns="50800" rIns="50800" bIns="50800" rtlCol="0" anchor="ctr"/>
            <a:lstStyle/>
            <a:p>
              <a:pPr algn="ctr">
                <a:lnSpc>
                  <a:spcPts val="2735"/>
                </a:lnSpc>
              </a:pPr>
              <a:endParaRPr/>
            </a:p>
          </p:txBody>
        </p:sp>
      </p:grpSp>
      <p:grpSp>
        <p:nvGrpSpPr>
          <p:cNvPr id="28" name="Group 28"/>
          <p:cNvGrpSpPr/>
          <p:nvPr/>
        </p:nvGrpSpPr>
        <p:grpSpPr>
          <a:xfrm>
            <a:off x="1257363" y="7520130"/>
            <a:ext cx="9816203" cy="1636534"/>
            <a:chOff x="0" y="0"/>
            <a:chExt cx="1661647" cy="431021"/>
          </a:xfrm>
        </p:grpSpPr>
        <p:sp>
          <p:nvSpPr>
            <p:cNvPr id="29" name="Freeform 29"/>
            <p:cNvSpPr/>
            <p:nvPr/>
          </p:nvSpPr>
          <p:spPr>
            <a:xfrm>
              <a:off x="0" y="0"/>
              <a:ext cx="1661647" cy="431021"/>
            </a:xfrm>
            <a:custGeom>
              <a:avLst/>
              <a:gdLst/>
              <a:ahLst/>
              <a:cxnLst/>
              <a:rect l="l" t="t" r="r" b="b"/>
              <a:pathLst>
                <a:path w="1661647" h="431021">
                  <a:moveTo>
                    <a:pt x="26996" y="0"/>
                  </a:moveTo>
                  <a:lnTo>
                    <a:pt x="1634651" y="0"/>
                  </a:lnTo>
                  <a:cubicBezTo>
                    <a:pt x="1649561" y="0"/>
                    <a:pt x="1661647" y="12087"/>
                    <a:pt x="1661647" y="26996"/>
                  </a:cubicBezTo>
                  <a:lnTo>
                    <a:pt x="1661647" y="404025"/>
                  </a:lnTo>
                  <a:cubicBezTo>
                    <a:pt x="1661647" y="418934"/>
                    <a:pt x="1649561" y="431021"/>
                    <a:pt x="1634651" y="431021"/>
                  </a:cubicBezTo>
                  <a:lnTo>
                    <a:pt x="26996" y="431021"/>
                  </a:lnTo>
                  <a:cubicBezTo>
                    <a:pt x="12087" y="431021"/>
                    <a:pt x="0" y="418934"/>
                    <a:pt x="0" y="404025"/>
                  </a:cubicBezTo>
                  <a:lnTo>
                    <a:pt x="0" y="26996"/>
                  </a:lnTo>
                  <a:cubicBezTo>
                    <a:pt x="0" y="12087"/>
                    <a:pt x="12087" y="0"/>
                    <a:pt x="26996" y="0"/>
                  </a:cubicBezTo>
                  <a:close/>
                </a:path>
              </a:pathLst>
            </a:custGeom>
            <a:solidFill>
              <a:srgbClr val="0453B9"/>
            </a:solidFill>
          </p:spPr>
        </p:sp>
        <p:sp>
          <p:nvSpPr>
            <p:cNvPr id="30" name="TextBox 30"/>
            <p:cNvSpPr txBox="1"/>
            <p:nvPr/>
          </p:nvSpPr>
          <p:spPr>
            <a:xfrm>
              <a:off x="0" y="-57150"/>
              <a:ext cx="1661647" cy="488171"/>
            </a:xfrm>
            <a:prstGeom prst="rect">
              <a:avLst/>
            </a:prstGeom>
          </p:spPr>
          <p:txBody>
            <a:bodyPr lIns="50800" tIns="50800" rIns="50800" bIns="50800" rtlCol="0" anchor="ctr"/>
            <a:lstStyle/>
            <a:p>
              <a:pPr algn="ctr">
                <a:lnSpc>
                  <a:spcPts val="2735"/>
                </a:lnSpc>
              </a:pPr>
              <a:endParaRPr/>
            </a:p>
          </p:txBody>
        </p:sp>
      </p:grpSp>
      <p:sp>
        <p:nvSpPr>
          <p:cNvPr id="41" name="TextBox 41"/>
          <p:cNvSpPr txBox="1"/>
          <p:nvPr/>
        </p:nvSpPr>
        <p:spPr>
          <a:xfrm>
            <a:off x="1531585" y="3590942"/>
            <a:ext cx="8818506" cy="1538883"/>
          </a:xfrm>
          <a:prstGeom prst="rect">
            <a:avLst/>
          </a:prstGeom>
        </p:spPr>
        <p:txBody>
          <a:bodyPr wrap="square" lIns="0" tIns="0" rIns="0" bIns="0" rtlCol="0" anchor="t">
            <a:spAutoFit/>
          </a:bodyPr>
          <a:lstStyle/>
          <a:p>
            <a:pPr algn="just">
              <a:lnSpc>
                <a:spcPts val="4044"/>
              </a:lnSpc>
              <a:spcBef>
                <a:spcPct val="0"/>
              </a:spcBef>
            </a:pPr>
            <a:r>
              <a:rPr lang="en-US" sz="2889" b="1" dirty="0">
                <a:solidFill>
                  <a:srgbClr val="FFFFFF"/>
                </a:solidFill>
                <a:latin typeface="Poppins Semi-Bold"/>
                <a:ea typeface="Poppins Semi-Bold"/>
                <a:cs typeface="Poppins Semi-Bold"/>
                <a:sym typeface="Poppins Semi-Bold"/>
              </a:rPr>
              <a:t>Trained classification model (e.g., Logistic Regression, Random Forest)</a:t>
            </a:r>
          </a:p>
          <a:p>
            <a:pPr algn="just">
              <a:lnSpc>
                <a:spcPts val="4044"/>
              </a:lnSpc>
              <a:spcBef>
                <a:spcPct val="0"/>
              </a:spcBef>
            </a:pPr>
            <a:endParaRPr lang="en-US" sz="2889" b="1" dirty="0">
              <a:solidFill>
                <a:srgbClr val="FFFFFF"/>
              </a:solidFill>
              <a:latin typeface="Poppins Semi-Bold"/>
              <a:ea typeface="Poppins Semi-Bold"/>
              <a:cs typeface="Poppins Semi-Bold"/>
              <a:sym typeface="Poppins Semi-Bold"/>
            </a:endParaRPr>
          </a:p>
        </p:txBody>
      </p:sp>
      <p:sp>
        <p:nvSpPr>
          <p:cNvPr id="42" name="TextBox 42"/>
          <p:cNvSpPr txBox="1"/>
          <p:nvPr/>
        </p:nvSpPr>
        <p:spPr>
          <a:xfrm>
            <a:off x="1531585" y="7550233"/>
            <a:ext cx="9309192" cy="512961"/>
          </a:xfrm>
          <a:prstGeom prst="rect">
            <a:avLst/>
          </a:prstGeom>
        </p:spPr>
        <p:txBody>
          <a:bodyPr wrap="square" lIns="0" tIns="0" rIns="0" bIns="0" rtlCol="0" anchor="t">
            <a:spAutoFit/>
          </a:bodyPr>
          <a:lstStyle/>
          <a:p>
            <a:pPr algn="just">
              <a:lnSpc>
                <a:spcPts val="4044"/>
              </a:lnSpc>
              <a:spcBef>
                <a:spcPct val="0"/>
              </a:spcBef>
            </a:pPr>
            <a:r>
              <a:rPr lang="en-US" sz="2889" b="1" dirty="0">
                <a:solidFill>
                  <a:srgbClr val="FFFFFF"/>
                </a:solidFill>
                <a:latin typeface="Poppins Semi-Bold"/>
                <a:ea typeface="Poppins Semi-Bold"/>
                <a:cs typeface="Poppins Semi-Bold"/>
                <a:sym typeface="Poppins Semi-Bold"/>
              </a:rPr>
              <a:t>Good performance in predicting diabetes risk</a:t>
            </a:r>
            <a:endParaRPr lang="en-US" sz="2889" b="1" dirty="0">
              <a:solidFill>
                <a:srgbClr val="FFFFFF"/>
              </a:solidFill>
              <a:latin typeface="Poppins Semi-Bold"/>
              <a:ea typeface="Poppins Semi-Bold"/>
              <a:cs typeface="Poppins Semi-Bold"/>
              <a:sym typeface="Poppins Semi-Bold"/>
            </a:endParaRPr>
          </a:p>
        </p:txBody>
      </p:sp>
      <p:grpSp>
        <p:nvGrpSpPr>
          <p:cNvPr id="44" name="Group 28"/>
          <p:cNvGrpSpPr/>
          <p:nvPr/>
        </p:nvGrpSpPr>
        <p:grpSpPr>
          <a:xfrm>
            <a:off x="1286808" y="5495633"/>
            <a:ext cx="9786758" cy="1636534"/>
            <a:chOff x="0" y="0"/>
            <a:chExt cx="1661647" cy="431021"/>
          </a:xfrm>
        </p:grpSpPr>
        <p:sp>
          <p:nvSpPr>
            <p:cNvPr id="45" name="Freeform 29"/>
            <p:cNvSpPr/>
            <p:nvPr/>
          </p:nvSpPr>
          <p:spPr>
            <a:xfrm>
              <a:off x="0" y="0"/>
              <a:ext cx="1661647" cy="431021"/>
            </a:xfrm>
            <a:custGeom>
              <a:avLst/>
              <a:gdLst/>
              <a:ahLst/>
              <a:cxnLst/>
              <a:rect l="l" t="t" r="r" b="b"/>
              <a:pathLst>
                <a:path w="1661647" h="431021">
                  <a:moveTo>
                    <a:pt x="26996" y="0"/>
                  </a:moveTo>
                  <a:lnTo>
                    <a:pt x="1634651" y="0"/>
                  </a:lnTo>
                  <a:cubicBezTo>
                    <a:pt x="1649561" y="0"/>
                    <a:pt x="1661647" y="12087"/>
                    <a:pt x="1661647" y="26996"/>
                  </a:cubicBezTo>
                  <a:lnTo>
                    <a:pt x="1661647" y="404025"/>
                  </a:lnTo>
                  <a:cubicBezTo>
                    <a:pt x="1661647" y="418934"/>
                    <a:pt x="1649561" y="431021"/>
                    <a:pt x="1634651" y="431021"/>
                  </a:cubicBezTo>
                  <a:lnTo>
                    <a:pt x="26996" y="431021"/>
                  </a:lnTo>
                  <a:cubicBezTo>
                    <a:pt x="12087" y="431021"/>
                    <a:pt x="0" y="418934"/>
                    <a:pt x="0" y="404025"/>
                  </a:cubicBezTo>
                  <a:lnTo>
                    <a:pt x="0" y="26996"/>
                  </a:lnTo>
                  <a:cubicBezTo>
                    <a:pt x="0" y="12087"/>
                    <a:pt x="12087" y="0"/>
                    <a:pt x="26996" y="0"/>
                  </a:cubicBezTo>
                  <a:close/>
                </a:path>
              </a:pathLst>
            </a:custGeom>
            <a:solidFill>
              <a:srgbClr val="0453B9"/>
            </a:solidFill>
          </p:spPr>
        </p:sp>
        <p:sp>
          <p:nvSpPr>
            <p:cNvPr id="46" name="TextBox 30"/>
            <p:cNvSpPr txBox="1"/>
            <p:nvPr/>
          </p:nvSpPr>
          <p:spPr>
            <a:xfrm>
              <a:off x="0" y="-57150"/>
              <a:ext cx="1661647" cy="488171"/>
            </a:xfrm>
            <a:prstGeom prst="rect">
              <a:avLst/>
            </a:prstGeom>
          </p:spPr>
          <p:txBody>
            <a:bodyPr lIns="50800" tIns="50800" rIns="50800" bIns="50800" rtlCol="0" anchor="ctr"/>
            <a:lstStyle/>
            <a:p>
              <a:pPr algn="ctr">
                <a:lnSpc>
                  <a:spcPts val="2735"/>
                </a:lnSpc>
              </a:pPr>
              <a:endParaRPr/>
            </a:p>
          </p:txBody>
        </p:sp>
      </p:grpSp>
      <p:sp>
        <p:nvSpPr>
          <p:cNvPr id="47" name="Rectangle 46"/>
          <p:cNvSpPr/>
          <p:nvPr/>
        </p:nvSpPr>
        <p:spPr>
          <a:xfrm>
            <a:off x="1406867" y="5876050"/>
            <a:ext cx="9666699" cy="1118255"/>
          </a:xfrm>
          <a:prstGeom prst="rect">
            <a:avLst/>
          </a:prstGeom>
        </p:spPr>
        <p:txBody>
          <a:bodyPr wrap="square">
            <a:spAutoFit/>
          </a:bodyPr>
          <a:lstStyle/>
          <a:p>
            <a:pPr algn="just">
              <a:lnSpc>
                <a:spcPts val="4044"/>
              </a:lnSpc>
              <a:spcBef>
                <a:spcPct val="0"/>
              </a:spcBef>
            </a:pPr>
            <a:r>
              <a:rPr lang="en-US" sz="3200" b="1" dirty="0">
                <a:solidFill>
                  <a:srgbClr val="FFFFFF"/>
                </a:solidFill>
                <a:latin typeface="Poppins Semi-Bold"/>
                <a:ea typeface="Poppins Semi-Bold"/>
                <a:cs typeface="Poppins Semi-Bold"/>
                <a:sym typeface="Poppins Semi-Bold"/>
              </a:rPr>
              <a:t>Evaluated using accuracy, precision, recall, F1-score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6041"/>
            <a:ext cx="18288000" cy="5964026"/>
            <a:chOff x="0" y="0"/>
            <a:chExt cx="4816593" cy="1570772"/>
          </a:xfrm>
        </p:grpSpPr>
        <p:sp>
          <p:nvSpPr>
            <p:cNvPr id="3" name="Freeform 3"/>
            <p:cNvSpPr/>
            <p:nvPr/>
          </p:nvSpPr>
          <p:spPr>
            <a:xfrm>
              <a:off x="0" y="0"/>
              <a:ext cx="4816592" cy="1570772"/>
            </a:xfrm>
            <a:custGeom>
              <a:avLst/>
              <a:gdLst/>
              <a:ahLst/>
              <a:cxnLst/>
              <a:rect l="l" t="t" r="r" b="b"/>
              <a:pathLst>
                <a:path w="4816592" h="1570772">
                  <a:moveTo>
                    <a:pt x="0" y="0"/>
                  </a:moveTo>
                  <a:lnTo>
                    <a:pt x="4816592" y="0"/>
                  </a:lnTo>
                  <a:lnTo>
                    <a:pt x="4816592" y="1570772"/>
                  </a:lnTo>
                  <a:lnTo>
                    <a:pt x="0" y="1570772"/>
                  </a:lnTo>
                  <a:close/>
                </a:path>
              </a:pathLst>
            </a:custGeom>
            <a:solidFill>
              <a:srgbClr val="0453B9"/>
            </a:solidFill>
          </p:spPr>
        </p:sp>
        <p:sp>
          <p:nvSpPr>
            <p:cNvPr id="4" name="TextBox 4"/>
            <p:cNvSpPr txBox="1"/>
            <p:nvPr/>
          </p:nvSpPr>
          <p:spPr>
            <a:xfrm>
              <a:off x="0" y="-57150"/>
              <a:ext cx="4816593" cy="1627922"/>
            </a:xfrm>
            <a:prstGeom prst="rect">
              <a:avLst/>
            </a:prstGeom>
          </p:spPr>
          <p:txBody>
            <a:bodyPr lIns="50800" tIns="50800" rIns="50800" bIns="50800" rtlCol="0" anchor="ctr"/>
            <a:lstStyle/>
            <a:p>
              <a:pPr algn="ctr">
                <a:lnSpc>
                  <a:spcPts val="2735"/>
                </a:lnSpc>
              </a:pPr>
              <a:endParaRPr/>
            </a:p>
          </p:txBody>
        </p:sp>
      </p:grpSp>
      <p:grpSp>
        <p:nvGrpSpPr>
          <p:cNvPr id="5" name="Group 5"/>
          <p:cNvGrpSpPr/>
          <p:nvPr/>
        </p:nvGrpSpPr>
        <p:grpSpPr>
          <a:xfrm rot="-10800000">
            <a:off x="3702454" y="1200228"/>
            <a:ext cx="11028589" cy="1074105"/>
            <a:chOff x="0" y="0"/>
            <a:chExt cx="2904649" cy="282892"/>
          </a:xfrm>
        </p:grpSpPr>
        <p:sp>
          <p:nvSpPr>
            <p:cNvPr id="6" name="Freeform 6"/>
            <p:cNvSpPr/>
            <p:nvPr/>
          </p:nvSpPr>
          <p:spPr>
            <a:xfrm>
              <a:off x="0" y="0"/>
              <a:ext cx="2904649" cy="282892"/>
            </a:xfrm>
            <a:custGeom>
              <a:avLst/>
              <a:gdLst/>
              <a:ahLst/>
              <a:cxnLst/>
              <a:rect l="l" t="t" r="r" b="b"/>
              <a:pathLst>
                <a:path w="2904649" h="282892">
                  <a:moveTo>
                    <a:pt x="70199" y="0"/>
                  </a:moveTo>
                  <a:lnTo>
                    <a:pt x="2834450" y="0"/>
                  </a:lnTo>
                  <a:cubicBezTo>
                    <a:pt x="2853068" y="0"/>
                    <a:pt x="2870923" y="7396"/>
                    <a:pt x="2884088" y="20561"/>
                  </a:cubicBezTo>
                  <a:cubicBezTo>
                    <a:pt x="2897253" y="33726"/>
                    <a:pt x="2904649" y="51581"/>
                    <a:pt x="2904649" y="70199"/>
                  </a:cubicBezTo>
                  <a:lnTo>
                    <a:pt x="2904649" y="212693"/>
                  </a:lnTo>
                  <a:cubicBezTo>
                    <a:pt x="2904649" y="231311"/>
                    <a:pt x="2897253" y="249166"/>
                    <a:pt x="2884088" y="262331"/>
                  </a:cubicBezTo>
                  <a:cubicBezTo>
                    <a:pt x="2870923" y="275496"/>
                    <a:pt x="2853068" y="282892"/>
                    <a:pt x="2834450" y="282892"/>
                  </a:cubicBezTo>
                  <a:lnTo>
                    <a:pt x="70199" y="282892"/>
                  </a:lnTo>
                  <a:cubicBezTo>
                    <a:pt x="51581" y="282892"/>
                    <a:pt x="33726" y="275496"/>
                    <a:pt x="20561" y="262331"/>
                  </a:cubicBezTo>
                  <a:cubicBezTo>
                    <a:pt x="7396" y="249166"/>
                    <a:pt x="0" y="231311"/>
                    <a:pt x="0" y="212693"/>
                  </a:cubicBezTo>
                  <a:lnTo>
                    <a:pt x="0" y="70199"/>
                  </a:lnTo>
                  <a:cubicBezTo>
                    <a:pt x="0" y="51581"/>
                    <a:pt x="7396" y="33726"/>
                    <a:pt x="20561" y="20561"/>
                  </a:cubicBezTo>
                  <a:cubicBezTo>
                    <a:pt x="33726" y="7396"/>
                    <a:pt x="51581" y="0"/>
                    <a:pt x="70199"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7" name="TextBox 7"/>
            <p:cNvSpPr txBox="1"/>
            <p:nvPr/>
          </p:nvSpPr>
          <p:spPr>
            <a:xfrm>
              <a:off x="0" y="-38100"/>
              <a:ext cx="2904649" cy="32099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840170" y="1203198"/>
            <a:ext cx="10626710" cy="948978"/>
          </a:xfrm>
          <a:prstGeom prst="rect">
            <a:avLst/>
          </a:prstGeom>
        </p:spPr>
        <p:txBody>
          <a:bodyPr lIns="0" tIns="0" rIns="0" bIns="0" rtlCol="0" anchor="t">
            <a:spAutoFit/>
          </a:bodyPr>
          <a:lstStyle/>
          <a:p>
            <a:pPr algn="ctr">
              <a:lnSpc>
                <a:spcPts val="7375"/>
              </a:lnSpc>
            </a:pPr>
            <a:r>
              <a:rPr lang="en-US" sz="6600" dirty="0">
                <a:latin typeface="Arial Black" panose="020B0A04020102020204" pitchFamily="34" charset="0"/>
              </a:rPr>
              <a:t>Key Insights</a:t>
            </a:r>
            <a:endParaRPr lang="en-US" sz="6413" b="1" dirty="0">
              <a:solidFill>
                <a:srgbClr val="FFFFFF"/>
              </a:solidFill>
              <a:latin typeface="Arial Black" panose="020B0A04020102020204" pitchFamily="34" charset="0"/>
              <a:ea typeface="Aileron Bold"/>
              <a:cs typeface="Aileron Bold"/>
              <a:sym typeface="Aileron Bold"/>
            </a:endParaRPr>
          </a:p>
        </p:txBody>
      </p:sp>
      <p:grpSp>
        <p:nvGrpSpPr>
          <p:cNvPr id="9" name="Group 9"/>
          <p:cNvGrpSpPr/>
          <p:nvPr/>
        </p:nvGrpSpPr>
        <p:grpSpPr>
          <a:xfrm>
            <a:off x="1566641" y="3837617"/>
            <a:ext cx="3851347" cy="319406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11" name="TextBox 11"/>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12" name="Group 12"/>
          <p:cNvGrpSpPr/>
          <p:nvPr/>
        </p:nvGrpSpPr>
        <p:grpSpPr>
          <a:xfrm>
            <a:off x="7486205" y="3778205"/>
            <a:ext cx="3194065" cy="319406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14" name="TextBox 14"/>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19" name="Group 19"/>
          <p:cNvGrpSpPr/>
          <p:nvPr/>
        </p:nvGrpSpPr>
        <p:grpSpPr>
          <a:xfrm>
            <a:off x="13613291" y="3785850"/>
            <a:ext cx="3194065" cy="319406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7FB5FA">
                    <a:alpha val="24000"/>
                  </a:srgbClr>
                </a:gs>
                <a:gs pos="100000">
                  <a:srgbClr val="0151B8">
                    <a:alpha val="0"/>
                  </a:srgbClr>
                </a:gs>
              </a:gsLst>
              <a:lin ang="0"/>
            </a:gradFill>
          </p:spPr>
        </p:sp>
        <p:sp>
          <p:nvSpPr>
            <p:cNvPr id="21" name="TextBox 21"/>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sp>
        <p:nvSpPr>
          <p:cNvPr id="36" name="TextBox 36"/>
          <p:cNvSpPr txBox="1"/>
          <p:nvPr/>
        </p:nvSpPr>
        <p:spPr>
          <a:xfrm>
            <a:off x="1057528" y="5478597"/>
            <a:ext cx="4046757" cy="2949525"/>
          </a:xfrm>
          <a:prstGeom prst="rect">
            <a:avLst/>
          </a:prstGeom>
        </p:spPr>
        <p:txBody>
          <a:bodyPr lIns="0" tIns="0" rIns="0" bIns="0" rtlCol="0" anchor="t">
            <a:spAutoFit/>
          </a:bodyPr>
          <a:lstStyle/>
          <a:p>
            <a:pPr algn="ctr">
              <a:lnSpc>
                <a:spcPts val="4561"/>
              </a:lnSpc>
              <a:spcBef>
                <a:spcPct val="0"/>
              </a:spcBef>
            </a:pPr>
            <a:r>
              <a:rPr lang="en-US" sz="3258" b="1" dirty="0" smtClean="0">
                <a:solidFill>
                  <a:srgbClr val="0453B9"/>
                </a:solidFill>
                <a:latin typeface="Poppins Semi-Bold"/>
                <a:ea typeface="Poppins Semi-Bold"/>
                <a:cs typeface="Poppins Semi-Bold"/>
                <a:sym typeface="Poppins Semi-Bold"/>
              </a:rPr>
              <a:t> </a:t>
            </a:r>
            <a:r>
              <a:rPr lang="en-US" sz="4000" b="1" dirty="0">
                <a:latin typeface="Poppins Semi-Bold"/>
                <a:ea typeface="Poppins Semi-Bold"/>
                <a:cs typeface="Poppins Semi-Bold"/>
                <a:sym typeface="Poppins Semi-Bold"/>
              </a:rPr>
              <a:t>High glucose and BMI are strong predictors of diabetes</a:t>
            </a:r>
          </a:p>
        </p:txBody>
      </p:sp>
      <p:sp>
        <p:nvSpPr>
          <p:cNvPr id="44" name="TextBox 44"/>
          <p:cNvSpPr txBox="1"/>
          <p:nvPr/>
        </p:nvSpPr>
        <p:spPr>
          <a:xfrm>
            <a:off x="7172502" y="5519899"/>
            <a:ext cx="4046757" cy="1769715"/>
          </a:xfrm>
          <a:prstGeom prst="rect">
            <a:avLst/>
          </a:prstGeom>
        </p:spPr>
        <p:txBody>
          <a:bodyPr lIns="0" tIns="0" rIns="0" bIns="0" rtlCol="0" anchor="t">
            <a:spAutoFit/>
          </a:bodyPr>
          <a:lstStyle/>
          <a:p>
            <a:pPr algn="ctr">
              <a:lnSpc>
                <a:spcPts val="4561"/>
              </a:lnSpc>
              <a:spcBef>
                <a:spcPct val="0"/>
              </a:spcBef>
            </a:pPr>
            <a:r>
              <a:rPr lang="en-US" sz="4000" b="1" dirty="0">
                <a:latin typeface="Poppins Semi-Bold"/>
                <a:ea typeface="Poppins Semi-Bold"/>
                <a:cs typeface="Poppins Semi-Bold"/>
                <a:sym typeface="Poppins Semi-Bold"/>
              </a:rPr>
              <a:t>Older individuals are more at risk</a:t>
            </a:r>
          </a:p>
        </p:txBody>
      </p:sp>
      <p:sp>
        <p:nvSpPr>
          <p:cNvPr id="61" name="Freeform 61"/>
          <p:cNvSpPr/>
          <p:nvPr/>
        </p:nvSpPr>
        <p:spPr>
          <a:xfrm>
            <a:off x="835528" y="754381"/>
            <a:ext cx="1089167" cy="586738"/>
          </a:xfrm>
          <a:custGeom>
            <a:avLst/>
            <a:gdLst/>
            <a:ahLst/>
            <a:cxnLst/>
            <a:rect l="l" t="t" r="r" b="b"/>
            <a:pathLst>
              <a:path w="1089167" h="586738">
                <a:moveTo>
                  <a:pt x="0" y="0"/>
                </a:moveTo>
                <a:lnTo>
                  <a:pt x="1089167" y="0"/>
                </a:lnTo>
                <a:lnTo>
                  <a:pt x="1089167" y="586738"/>
                </a:lnTo>
                <a:lnTo>
                  <a:pt x="0" y="586738"/>
                </a:lnTo>
                <a:lnTo>
                  <a:pt x="0" y="0"/>
                </a:lnTo>
                <a:close/>
              </a:path>
            </a:pathLst>
          </a:custGeom>
          <a:blipFill>
            <a:blip r:embed="rId2">
              <a:extLst>
                <a:ext uri="{96DAC541-7B7A-43D3-8B79-37D633B846F1}">
                  <asvg:svgBlip xmlns:asvg="http://schemas.microsoft.com/office/drawing/2016/SVG/main" xmlns="" r:embed="rId7"/>
                </a:ext>
              </a:extLst>
            </a:blip>
            <a:stretch>
              <a:fillRect b="-85630"/>
            </a:stretch>
          </a:blipFill>
        </p:spPr>
      </p:sp>
      <p:sp>
        <p:nvSpPr>
          <p:cNvPr id="62" name="Freeform 62"/>
          <p:cNvSpPr/>
          <p:nvPr/>
        </p:nvSpPr>
        <p:spPr>
          <a:xfrm>
            <a:off x="16363305" y="754381"/>
            <a:ext cx="1089167" cy="586738"/>
          </a:xfrm>
          <a:custGeom>
            <a:avLst/>
            <a:gdLst/>
            <a:ahLst/>
            <a:cxnLst/>
            <a:rect l="l" t="t" r="r" b="b"/>
            <a:pathLst>
              <a:path w="1089167" h="586738">
                <a:moveTo>
                  <a:pt x="0" y="0"/>
                </a:moveTo>
                <a:lnTo>
                  <a:pt x="1089167" y="0"/>
                </a:lnTo>
                <a:lnTo>
                  <a:pt x="1089167" y="586738"/>
                </a:lnTo>
                <a:lnTo>
                  <a:pt x="0" y="586738"/>
                </a:lnTo>
                <a:lnTo>
                  <a:pt x="0" y="0"/>
                </a:lnTo>
                <a:close/>
              </a:path>
            </a:pathLst>
          </a:custGeom>
          <a:blipFill>
            <a:blip r:embed="rId2">
              <a:extLst>
                <a:ext uri="{96DAC541-7B7A-43D3-8B79-37D633B846F1}">
                  <asvg:svgBlip xmlns:asvg="http://schemas.microsoft.com/office/drawing/2016/SVG/main" xmlns="" r:embed="rId7"/>
                </a:ext>
              </a:extLst>
            </a:blip>
            <a:stretch>
              <a:fillRect b="-85630"/>
            </a:stretch>
          </a:blipFill>
        </p:spPr>
      </p:sp>
      <p:grpSp>
        <p:nvGrpSpPr>
          <p:cNvPr id="63" name="Group 63"/>
          <p:cNvGrpSpPr/>
          <p:nvPr/>
        </p:nvGrpSpPr>
        <p:grpSpPr>
          <a:xfrm rot="-10800000">
            <a:off x="-118190" y="9999585"/>
            <a:ext cx="18669876" cy="574829"/>
            <a:chOff x="0" y="0"/>
            <a:chExt cx="4917169" cy="151395"/>
          </a:xfrm>
        </p:grpSpPr>
        <p:sp>
          <p:nvSpPr>
            <p:cNvPr id="64" name="Freeform 64"/>
            <p:cNvSpPr/>
            <p:nvPr/>
          </p:nvSpPr>
          <p:spPr>
            <a:xfrm>
              <a:off x="0" y="0"/>
              <a:ext cx="4917169" cy="151395"/>
            </a:xfrm>
            <a:custGeom>
              <a:avLst/>
              <a:gdLst/>
              <a:ahLst/>
              <a:cxnLst/>
              <a:rect l="l" t="t" r="r" b="b"/>
              <a:pathLst>
                <a:path w="4917169" h="151395">
                  <a:moveTo>
                    <a:pt x="41467" y="0"/>
                  </a:moveTo>
                  <a:lnTo>
                    <a:pt x="4875702" y="0"/>
                  </a:lnTo>
                  <a:cubicBezTo>
                    <a:pt x="4898604" y="0"/>
                    <a:pt x="4917169" y="18566"/>
                    <a:pt x="4917169" y="41467"/>
                  </a:cubicBezTo>
                  <a:lnTo>
                    <a:pt x="4917169" y="109928"/>
                  </a:lnTo>
                  <a:cubicBezTo>
                    <a:pt x="4917169" y="132830"/>
                    <a:pt x="4898604" y="151395"/>
                    <a:pt x="4875702" y="151395"/>
                  </a:cubicBezTo>
                  <a:lnTo>
                    <a:pt x="41467" y="151395"/>
                  </a:lnTo>
                  <a:cubicBezTo>
                    <a:pt x="18566" y="151395"/>
                    <a:pt x="0" y="132830"/>
                    <a:pt x="0" y="109928"/>
                  </a:cubicBezTo>
                  <a:lnTo>
                    <a:pt x="0" y="41467"/>
                  </a:lnTo>
                  <a:cubicBezTo>
                    <a:pt x="0" y="18566"/>
                    <a:pt x="18566" y="0"/>
                    <a:pt x="41467"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65" name="TextBox 65"/>
            <p:cNvSpPr txBox="1"/>
            <p:nvPr/>
          </p:nvSpPr>
          <p:spPr>
            <a:xfrm>
              <a:off x="0" y="-38100"/>
              <a:ext cx="4917169" cy="189495"/>
            </a:xfrm>
            <a:prstGeom prst="rect">
              <a:avLst/>
            </a:prstGeom>
          </p:spPr>
          <p:txBody>
            <a:bodyPr lIns="50800" tIns="50800" rIns="50800" bIns="50800" rtlCol="0" anchor="ctr"/>
            <a:lstStyle/>
            <a:p>
              <a:pPr algn="ctr">
                <a:lnSpc>
                  <a:spcPts val="2659"/>
                </a:lnSpc>
                <a:spcBef>
                  <a:spcPct val="0"/>
                </a:spcBef>
              </a:pPr>
              <a:endParaRPr/>
            </a:p>
          </p:txBody>
        </p:sp>
      </p:grpSp>
      <p:sp>
        <p:nvSpPr>
          <p:cNvPr id="66" name="TextBox 60"/>
          <p:cNvSpPr txBox="1"/>
          <p:nvPr/>
        </p:nvSpPr>
        <p:spPr>
          <a:xfrm>
            <a:off x="13287476" y="4730942"/>
            <a:ext cx="4046757" cy="2341410"/>
          </a:xfrm>
          <a:prstGeom prst="rect">
            <a:avLst/>
          </a:prstGeom>
        </p:spPr>
        <p:txBody>
          <a:bodyPr lIns="0" tIns="0" rIns="0" bIns="0" rtlCol="0" anchor="t">
            <a:spAutoFit/>
          </a:bodyPr>
          <a:lstStyle/>
          <a:p>
            <a:pPr algn="ctr">
              <a:lnSpc>
                <a:spcPts val="4561"/>
              </a:lnSpc>
              <a:spcBef>
                <a:spcPct val="0"/>
              </a:spcBef>
            </a:pPr>
            <a:r>
              <a:rPr lang="en-US" sz="3600" b="1" dirty="0">
                <a:latin typeface="Poppins Semi-Bold"/>
                <a:ea typeface="Poppins Semi-Bold"/>
                <a:cs typeface="Poppins Semi-Bold"/>
                <a:sym typeface="Poppins Semi-Bold"/>
              </a:rPr>
              <a:t>Model can assist in triaging patients for further testing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814899">
            <a:off x="-13714857" y="-8984109"/>
            <a:ext cx="17262574" cy="9695687"/>
            <a:chOff x="0" y="0"/>
            <a:chExt cx="4546522" cy="2553597"/>
          </a:xfrm>
        </p:grpSpPr>
        <p:sp>
          <p:nvSpPr>
            <p:cNvPr id="3" name="Freeform 3"/>
            <p:cNvSpPr/>
            <p:nvPr/>
          </p:nvSpPr>
          <p:spPr>
            <a:xfrm>
              <a:off x="0" y="0"/>
              <a:ext cx="4546522" cy="2553597"/>
            </a:xfrm>
            <a:custGeom>
              <a:avLst/>
              <a:gdLst/>
              <a:ahLst/>
              <a:cxnLst/>
              <a:rect l="l" t="t" r="r" b="b"/>
              <a:pathLst>
                <a:path w="4546522" h="2553597">
                  <a:moveTo>
                    <a:pt x="0" y="0"/>
                  </a:moveTo>
                  <a:lnTo>
                    <a:pt x="4546522" y="0"/>
                  </a:lnTo>
                  <a:lnTo>
                    <a:pt x="4546522" y="2553597"/>
                  </a:lnTo>
                  <a:lnTo>
                    <a:pt x="0" y="2553597"/>
                  </a:lnTo>
                  <a:close/>
                </a:path>
              </a:pathLst>
            </a:custGeom>
            <a:solidFill>
              <a:srgbClr val="0453B9"/>
            </a:solidFill>
          </p:spPr>
        </p:sp>
        <p:sp>
          <p:nvSpPr>
            <p:cNvPr id="4" name="TextBox 4"/>
            <p:cNvSpPr txBox="1"/>
            <p:nvPr/>
          </p:nvSpPr>
          <p:spPr>
            <a:xfrm>
              <a:off x="0" y="-57150"/>
              <a:ext cx="4546522" cy="2610747"/>
            </a:xfrm>
            <a:prstGeom prst="rect">
              <a:avLst/>
            </a:prstGeom>
          </p:spPr>
          <p:txBody>
            <a:bodyPr lIns="50800" tIns="50800" rIns="50800" bIns="50800" rtlCol="0" anchor="ctr"/>
            <a:lstStyle/>
            <a:p>
              <a:pPr algn="ctr">
                <a:lnSpc>
                  <a:spcPts val="2735"/>
                </a:lnSpc>
              </a:pPr>
              <a:endParaRPr/>
            </a:p>
          </p:txBody>
        </p:sp>
      </p:grpSp>
      <p:grpSp>
        <p:nvGrpSpPr>
          <p:cNvPr id="5" name="Group 5"/>
          <p:cNvGrpSpPr/>
          <p:nvPr/>
        </p:nvGrpSpPr>
        <p:grpSpPr>
          <a:xfrm rot="2814899">
            <a:off x="-2421125" y="9917"/>
            <a:ext cx="2941180" cy="4460301"/>
            <a:chOff x="0" y="0"/>
            <a:chExt cx="774632" cy="1174730"/>
          </a:xfrm>
        </p:grpSpPr>
        <p:sp>
          <p:nvSpPr>
            <p:cNvPr id="6" name="Freeform 6"/>
            <p:cNvSpPr/>
            <p:nvPr/>
          </p:nvSpPr>
          <p:spPr>
            <a:xfrm>
              <a:off x="0" y="0"/>
              <a:ext cx="774632" cy="1174730"/>
            </a:xfrm>
            <a:custGeom>
              <a:avLst/>
              <a:gdLst/>
              <a:ahLst/>
              <a:cxnLst/>
              <a:rect l="l" t="t" r="r" b="b"/>
              <a:pathLst>
                <a:path w="774632" h="1174730">
                  <a:moveTo>
                    <a:pt x="0" y="0"/>
                  </a:moveTo>
                  <a:lnTo>
                    <a:pt x="774632" y="0"/>
                  </a:lnTo>
                  <a:lnTo>
                    <a:pt x="774632" y="1174730"/>
                  </a:lnTo>
                  <a:lnTo>
                    <a:pt x="0" y="1174730"/>
                  </a:lnTo>
                  <a:close/>
                </a:path>
              </a:pathLst>
            </a:custGeom>
            <a:gradFill rotWithShape="1">
              <a:gsLst>
                <a:gs pos="0">
                  <a:srgbClr val="398DFA">
                    <a:alpha val="70000"/>
                  </a:srgbClr>
                </a:gs>
                <a:gs pos="50000">
                  <a:srgbClr val="0151B8">
                    <a:alpha val="16800"/>
                  </a:srgbClr>
                </a:gs>
                <a:gs pos="100000">
                  <a:srgbClr val="0151B8">
                    <a:alpha val="0"/>
                  </a:srgbClr>
                </a:gs>
              </a:gsLst>
              <a:lin ang="5400000"/>
            </a:gradFill>
          </p:spPr>
        </p:sp>
        <p:sp>
          <p:nvSpPr>
            <p:cNvPr id="7" name="TextBox 7"/>
            <p:cNvSpPr txBox="1"/>
            <p:nvPr/>
          </p:nvSpPr>
          <p:spPr>
            <a:xfrm>
              <a:off x="0" y="-57150"/>
              <a:ext cx="774632" cy="1231880"/>
            </a:xfrm>
            <a:prstGeom prst="rect">
              <a:avLst/>
            </a:prstGeom>
          </p:spPr>
          <p:txBody>
            <a:bodyPr lIns="50800" tIns="50800" rIns="50800" bIns="50800" rtlCol="0" anchor="ctr"/>
            <a:lstStyle/>
            <a:p>
              <a:pPr algn="ctr">
                <a:lnSpc>
                  <a:spcPts val="2735"/>
                </a:lnSpc>
              </a:pPr>
              <a:endParaRPr/>
            </a:p>
          </p:txBody>
        </p:sp>
      </p:grpSp>
      <p:grpSp>
        <p:nvGrpSpPr>
          <p:cNvPr id="8" name="Group 8"/>
          <p:cNvGrpSpPr/>
          <p:nvPr/>
        </p:nvGrpSpPr>
        <p:grpSpPr>
          <a:xfrm rot="2814899">
            <a:off x="7029137" y="1115539"/>
            <a:ext cx="6281730" cy="4647422"/>
            <a:chOff x="0" y="0"/>
            <a:chExt cx="1654447" cy="1224012"/>
          </a:xfrm>
        </p:grpSpPr>
        <p:sp>
          <p:nvSpPr>
            <p:cNvPr id="9" name="Freeform 9"/>
            <p:cNvSpPr/>
            <p:nvPr/>
          </p:nvSpPr>
          <p:spPr>
            <a:xfrm>
              <a:off x="0" y="0"/>
              <a:ext cx="1654447" cy="1224012"/>
            </a:xfrm>
            <a:custGeom>
              <a:avLst/>
              <a:gdLst/>
              <a:ahLst/>
              <a:cxnLst/>
              <a:rect l="l" t="t" r="r" b="b"/>
              <a:pathLst>
                <a:path w="1654447" h="1224012">
                  <a:moveTo>
                    <a:pt x="0" y="0"/>
                  </a:moveTo>
                  <a:lnTo>
                    <a:pt x="1654447" y="0"/>
                  </a:lnTo>
                  <a:lnTo>
                    <a:pt x="1654447" y="1224012"/>
                  </a:lnTo>
                  <a:lnTo>
                    <a:pt x="0" y="1224012"/>
                  </a:lnTo>
                  <a:close/>
                </a:path>
              </a:pathLst>
            </a:custGeom>
            <a:gradFill rotWithShape="1">
              <a:gsLst>
                <a:gs pos="0">
                  <a:srgbClr val="398DFA">
                    <a:alpha val="100000"/>
                  </a:srgbClr>
                </a:gs>
                <a:gs pos="50000">
                  <a:srgbClr val="0151B8">
                    <a:alpha val="24000"/>
                  </a:srgbClr>
                </a:gs>
                <a:gs pos="100000">
                  <a:srgbClr val="0151B8">
                    <a:alpha val="0"/>
                  </a:srgbClr>
                </a:gs>
              </a:gsLst>
              <a:lin ang="5400000"/>
            </a:gradFill>
          </p:spPr>
        </p:sp>
        <p:sp>
          <p:nvSpPr>
            <p:cNvPr id="10" name="TextBox 10"/>
            <p:cNvSpPr txBox="1"/>
            <p:nvPr/>
          </p:nvSpPr>
          <p:spPr>
            <a:xfrm>
              <a:off x="0" y="-57150"/>
              <a:ext cx="1654447" cy="1281162"/>
            </a:xfrm>
            <a:prstGeom prst="rect">
              <a:avLst/>
            </a:prstGeom>
          </p:spPr>
          <p:txBody>
            <a:bodyPr lIns="50800" tIns="50800" rIns="50800" bIns="50800" rtlCol="0" anchor="ctr"/>
            <a:lstStyle/>
            <a:p>
              <a:pPr algn="ctr">
                <a:lnSpc>
                  <a:spcPts val="2735"/>
                </a:lnSpc>
              </a:pPr>
              <a:endParaRPr/>
            </a:p>
          </p:txBody>
        </p:sp>
      </p:grpSp>
      <p:grpSp>
        <p:nvGrpSpPr>
          <p:cNvPr id="11" name="Group 11"/>
          <p:cNvGrpSpPr/>
          <p:nvPr/>
        </p:nvGrpSpPr>
        <p:grpSpPr>
          <a:xfrm rot="5400000">
            <a:off x="8675929" y="687837"/>
            <a:ext cx="10287000" cy="9004069"/>
            <a:chOff x="0" y="0"/>
            <a:chExt cx="2709333" cy="2371442"/>
          </a:xfrm>
        </p:grpSpPr>
        <p:sp>
          <p:nvSpPr>
            <p:cNvPr id="12" name="Freeform 12"/>
            <p:cNvSpPr/>
            <p:nvPr/>
          </p:nvSpPr>
          <p:spPr>
            <a:xfrm>
              <a:off x="0" y="0"/>
              <a:ext cx="2709333" cy="2371442"/>
            </a:xfrm>
            <a:custGeom>
              <a:avLst/>
              <a:gdLst/>
              <a:ahLst/>
              <a:cxnLst/>
              <a:rect l="l" t="t" r="r" b="b"/>
              <a:pathLst>
                <a:path w="2709333" h="2371442">
                  <a:moveTo>
                    <a:pt x="0" y="0"/>
                  </a:moveTo>
                  <a:lnTo>
                    <a:pt x="2709333" y="0"/>
                  </a:lnTo>
                  <a:lnTo>
                    <a:pt x="2709333" y="2371442"/>
                  </a:lnTo>
                  <a:lnTo>
                    <a:pt x="0" y="2371442"/>
                  </a:lnTo>
                  <a:close/>
                </a:path>
              </a:pathLst>
            </a:custGeom>
            <a:gradFill rotWithShape="1">
              <a:gsLst>
                <a:gs pos="0">
                  <a:srgbClr val="003F8F">
                    <a:alpha val="100000"/>
                  </a:srgbClr>
                </a:gs>
                <a:gs pos="100000">
                  <a:srgbClr val="1C68CB">
                    <a:alpha val="100000"/>
                  </a:srgbClr>
                </a:gs>
              </a:gsLst>
              <a:lin ang="5400000"/>
            </a:gradFill>
          </p:spPr>
        </p:sp>
        <p:sp>
          <p:nvSpPr>
            <p:cNvPr id="13" name="TextBox 13"/>
            <p:cNvSpPr txBox="1"/>
            <p:nvPr/>
          </p:nvSpPr>
          <p:spPr>
            <a:xfrm>
              <a:off x="0" y="-57150"/>
              <a:ext cx="2709333" cy="2428592"/>
            </a:xfrm>
            <a:prstGeom prst="rect">
              <a:avLst/>
            </a:prstGeom>
          </p:spPr>
          <p:txBody>
            <a:bodyPr lIns="50800" tIns="50800" rIns="50800" bIns="50800" rtlCol="0" anchor="ctr"/>
            <a:lstStyle/>
            <a:p>
              <a:pPr algn="ctr">
                <a:lnSpc>
                  <a:spcPts val="2735"/>
                </a:lnSpc>
              </a:pPr>
              <a:endParaRPr/>
            </a:p>
          </p:txBody>
        </p:sp>
      </p:grpSp>
      <p:sp>
        <p:nvSpPr>
          <p:cNvPr id="14" name="TextBox 14"/>
          <p:cNvSpPr txBox="1"/>
          <p:nvPr/>
        </p:nvSpPr>
        <p:spPr>
          <a:xfrm>
            <a:off x="601194" y="4683322"/>
            <a:ext cx="8224840" cy="1013098"/>
          </a:xfrm>
          <a:prstGeom prst="rect">
            <a:avLst/>
          </a:prstGeom>
        </p:spPr>
        <p:txBody>
          <a:bodyPr wrap="square" lIns="0" tIns="0" rIns="0" bIns="0" rtlCol="0" anchor="t">
            <a:spAutoFit/>
          </a:bodyPr>
          <a:lstStyle/>
          <a:p>
            <a:pPr>
              <a:lnSpc>
                <a:spcPts val="7919"/>
              </a:lnSpc>
            </a:pPr>
            <a:r>
              <a:rPr lang="en-US" sz="6886" b="1" dirty="0">
                <a:solidFill>
                  <a:srgbClr val="0453B9"/>
                </a:solidFill>
                <a:latin typeface="Aileron Bold"/>
                <a:ea typeface="Aileron Bold"/>
                <a:cs typeface="Aileron Bold"/>
                <a:sym typeface="Aileron Bold"/>
              </a:rPr>
              <a:t>Recommendations</a:t>
            </a:r>
            <a:endParaRPr lang="en-US" sz="6886" b="1" dirty="0">
              <a:solidFill>
                <a:srgbClr val="0453B9"/>
              </a:solidFill>
              <a:latin typeface="Aileron Bold"/>
              <a:ea typeface="Aileron Bold"/>
              <a:cs typeface="Aileron Bold"/>
              <a:sym typeface="Aileron Bold"/>
            </a:endParaRPr>
          </a:p>
        </p:txBody>
      </p:sp>
      <p:sp>
        <p:nvSpPr>
          <p:cNvPr id="15" name="TextBox 15"/>
          <p:cNvSpPr txBox="1"/>
          <p:nvPr/>
        </p:nvSpPr>
        <p:spPr>
          <a:xfrm>
            <a:off x="9525000" y="904875"/>
            <a:ext cx="8762999" cy="7899598"/>
          </a:xfrm>
          <a:prstGeom prst="rect">
            <a:avLst/>
          </a:prstGeom>
        </p:spPr>
        <p:txBody>
          <a:bodyPr wrap="square" lIns="0" tIns="0" rIns="0" bIns="0" rtlCol="0" anchor="t">
            <a:spAutoFit/>
          </a:bodyPr>
          <a:lstStyle/>
          <a:p>
            <a:pPr marL="685800" indent="-685800">
              <a:lnSpc>
                <a:spcPts val="5616"/>
              </a:lnSpc>
              <a:buFont typeface="Arial" panose="020B0604020202020204" pitchFamily="34" charset="0"/>
              <a:buChar char="•"/>
            </a:pPr>
            <a:r>
              <a:rPr lang="en-US" sz="4884" b="1" dirty="0">
                <a:solidFill>
                  <a:srgbClr val="FFFFFF"/>
                </a:solidFill>
                <a:latin typeface="Aileron Bold"/>
                <a:ea typeface="Aileron Bold"/>
                <a:cs typeface="Aileron Bold"/>
                <a:sym typeface="Aileron Bold"/>
              </a:rPr>
              <a:t>Use this model in mobile clinics to identify at-risk individuals </a:t>
            </a:r>
            <a:r>
              <a:rPr lang="en-US" sz="4884" b="1" dirty="0" smtClean="0">
                <a:solidFill>
                  <a:srgbClr val="FFFFFF"/>
                </a:solidFill>
                <a:latin typeface="Aileron Bold"/>
                <a:ea typeface="Aileron Bold"/>
                <a:cs typeface="Aileron Bold"/>
                <a:sym typeface="Aileron Bold"/>
              </a:rPr>
              <a:t>early</a:t>
            </a:r>
          </a:p>
          <a:p>
            <a:pPr marL="685800" indent="-685800">
              <a:lnSpc>
                <a:spcPts val="5616"/>
              </a:lnSpc>
              <a:buFont typeface="Arial" panose="020B0604020202020204" pitchFamily="34" charset="0"/>
              <a:buChar char="•"/>
            </a:pPr>
            <a:endParaRPr lang="en-US" sz="4884" b="1" dirty="0" smtClean="0">
              <a:solidFill>
                <a:srgbClr val="FFFFFF"/>
              </a:solidFill>
              <a:latin typeface="Aileron Bold"/>
              <a:ea typeface="Aileron Bold"/>
              <a:cs typeface="Aileron Bold"/>
              <a:sym typeface="Aileron Bold"/>
            </a:endParaRPr>
          </a:p>
          <a:p>
            <a:pPr marL="685800" indent="-685800">
              <a:lnSpc>
                <a:spcPts val="5616"/>
              </a:lnSpc>
              <a:buFont typeface="Arial" panose="020B0604020202020204" pitchFamily="34" charset="0"/>
              <a:buChar char="•"/>
            </a:pPr>
            <a:r>
              <a:rPr lang="en-US" sz="4884" b="1" dirty="0" smtClean="0">
                <a:solidFill>
                  <a:srgbClr val="FFFFFF"/>
                </a:solidFill>
                <a:latin typeface="Aileron Bold"/>
                <a:ea typeface="Aileron Bold"/>
                <a:cs typeface="Aileron Bold"/>
                <a:sym typeface="Aileron Bold"/>
              </a:rPr>
              <a:t>Continuously </a:t>
            </a:r>
            <a:r>
              <a:rPr lang="en-US" sz="4884" b="1" dirty="0">
                <a:solidFill>
                  <a:srgbClr val="FFFFFF"/>
                </a:solidFill>
                <a:latin typeface="Aileron Bold"/>
                <a:ea typeface="Aileron Bold"/>
                <a:cs typeface="Aileron Bold"/>
                <a:sym typeface="Aileron Bold"/>
              </a:rPr>
              <a:t>improve with more data and real-time </a:t>
            </a:r>
            <a:r>
              <a:rPr lang="en-US" sz="4884" b="1" dirty="0" smtClean="0">
                <a:solidFill>
                  <a:srgbClr val="FFFFFF"/>
                </a:solidFill>
                <a:latin typeface="Aileron Bold"/>
                <a:ea typeface="Aileron Bold"/>
                <a:cs typeface="Aileron Bold"/>
                <a:sym typeface="Aileron Bold"/>
              </a:rPr>
              <a:t>feedback</a:t>
            </a:r>
          </a:p>
          <a:p>
            <a:pPr marL="685800" indent="-685800">
              <a:lnSpc>
                <a:spcPts val="5616"/>
              </a:lnSpc>
              <a:buFont typeface="Arial" panose="020B0604020202020204" pitchFamily="34" charset="0"/>
              <a:buChar char="•"/>
            </a:pPr>
            <a:endParaRPr lang="en-US" sz="4884" b="1" dirty="0" smtClean="0">
              <a:solidFill>
                <a:srgbClr val="FFFFFF"/>
              </a:solidFill>
              <a:latin typeface="Aileron Bold"/>
              <a:ea typeface="Aileron Bold"/>
              <a:cs typeface="Aileron Bold"/>
              <a:sym typeface="Aileron Bold"/>
            </a:endParaRPr>
          </a:p>
          <a:p>
            <a:pPr marL="685800" indent="-685800">
              <a:lnSpc>
                <a:spcPts val="5616"/>
              </a:lnSpc>
              <a:buFont typeface="Arial" panose="020B0604020202020204" pitchFamily="34" charset="0"/>
              <a:buChar char="•"/>
            </a:pPr>
            <a:r>
              <a:rPr lang="en-US" sz="4884" b="1" dirty="0" smtClean="0">
                <a:solidFill>
                  <a:srgbClr val="FFFFFF"/>
                </a:solidFill>
                <a:latin typeface="Aileron Bold"/>
                <a:ea typeface="Aileron Bold"/>
                <a:cs typeface="Aileron Bold"/>
                <a:sym typeface="Aileron Bold"/>
              </a:rPr>
              <a:t>Consider </a:t>
            </a:r>
            <a:r>
              <a:rPr lang="en-US" sz="4884" b="1" dirty="0">
                <a:solidFill>
                  <a:srgbClr val="FFFFFF"/>
                </a:solidFill>
                <a:latin typeface="Aileron Bold"/>
                <a:ea typeface="Aileron Bold"/>
                <a:cs typeface="Aileron Bold"/>
                <a:sym typeface="Aileron Bold"/>
              </a:rPr>
              <a:t>integrating into a mobile </a:t>
            </a:r>
            <a:r>
              <a:rPr lang="en-US" sz="4884" b="1" dirty="0" smtClean="0">
                <a:solidFill>
                  <a:srgbClr val="FFFFFF"/>
                </a:solidFill>
                <a:latin typeface="Aileron Bold"/>
                <a:ea typeface="Aileron Bold"/>
                <a:cs typeface="Aileron Bold"/>
                <a:sym typeface="Aileron Bold"/>
              </a:rPr>
              <a:t>app </a:t>
            </a:r>
            <a:r>
              <a:rPr lang="en-US" sz="4884" b="1" dirty="0">
                <a:solidFill>
                  <a:srgbClr val="FFFFFF"/>
                </a:solidFill>
                <a:latin typeface="Aileron Bold"/>
                <a:ea typeface="Aileron Bold"/>
                <a:cs typeface="Aileron Bold"/>
                <a:sym typeface="Aileron Bold"/>
              </a:rPr>
              <a:t>for health workers</a:t>
            </a:r>
          </a:p>
        </p:txBody>
      </p:sp>
      <p:sp>
        <p:nvSpPr>
          <p:cNvPr id="29" name="Freeform 29"/>
          <p:cNvSpPr/>
          <p:nvPr/>
        </p:nvSpPr>
        <p:spPr>
          <a:xfrm>
            <a:off x="382812" y="9236437"/>
            <a:ext cx="1318426" cy="710241"/>
          </a:xfrm>
          <a:custGeom>
            <a:avLst/>
            <a:gdLst/>
            <a:ahLst/>
            <a:cxnLst/>
            <a:rect l="l" t="t" r="r" b="b"/>
            <a:pathLst>
              <a:path w="1318426" h="710241">
                <a:moveTo>
                  <a:pt x="0" y="0"/>
                </a:moveTo>
                <a:lnTo>
                  <a:pt x="1318426" y="0"/>
                </a:lnTo>
                <a:lnTo>
                  <a:pt x="1318426" y="710241"/>
                </a:lnTo>
                <a:lnTo>
                  <a:pt x="0" y="710241"/>
                </a:lnTo>
                <a:lnTo>
                  <a:pt x="0" y="0"/>
                </a:lnTo>
                <a:close/>
              </a:path>
            </a:pathLst>
          </a:custGeom>
          <a:blipFill>
            <a:blip r:embed="rId2">
              <a:extLst>
                <a:ext uri="{96DAC541-7B7A-43D3-8B79-37D633B846F1}">
                  <asvg:svgBlip xmlns:asvg="http://schemas.microsoft.com/office/drawing/2016/SVG/main" xmlns="" r:embed="rId11"/>
                </a:ext>
              </a:extLst>
            </a:blip>
            <a:stretch>
              <a:fillRect b="-8563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696</Words>
  <Application>Microsoft Office PowerPoint</Application>
  <PresentationFormat>Custom</PresentationFormat>
  <Paragraphs>75</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ABeeZee Bold</vt:lpstr>
      <vt:lpstr>ABeeZee</vt:lpstr>
      <vt:lpstr>Poppins Bold</vt:lpstr>
      <vt:lpstr>Arial</vt:lpstr>
      <vt:lpstr>Arial Black</vt:lpstr>
      <vt:lpstr>Poppins Semi-Bold</vt:lpstr>
      <vt:lpstr>Poppins</vt:lpstr>
      <vt:lpstr>Calibri</vt:lpstr>
      <vt:lpstr>Aileron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Geometric Health Technology Presentation</dc:title>
  <dc:creator>Ayodele Jewoola</dc:creator>
  <cp:lastModifiedBy>DELL</cp:lastModifiedBy>
  <cp:revision>9</cp:revision>
  <dcterms:created xsi:type="dcterms:W3CDTF">2006-08-16T00:00:00Z</dcterms:created>
  <dcterms:modified xsi:type="dcterms:W3CDTF">2025-06-10T12:07:58Z</dcterms:modified>
  <dc:identifier>DAGp8jS9Ue0</dc:identifier>
</cp:coreProperties>
</file>